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6" r:id="rId4"/>
    <p:sldMasterId id="2147483716" r:id="rId5"/>
    <p:sldMasterId id="2147483737" r:id="rId6"/>
    <p:sldMasterId id="2147483770" r:id="rId7"/>
    <p:sldMasterId id="2147483806" r:id="rId8"/>
  </p:sldMasterIdLst>
  <p:notesMasterIdLst>
    <p:notesMasterId r:id="rId18"/>
  </p:notesMasterIdLst>
  <p:sldIdLst>
    <p:sldId id="3912" r:id="rId9"/>
    <p:sldId id="10091" r:id="rId10"/>
    <p:sldId id="10092" r:id="rId11"/>
    <p:sldId id="10093" r:id="rId12"/>
    <p:sldId id="4194" r:id="rId13"/>
    <p:sldId id="10082" r:id="rId14"/>
    <p:sldId id="2076137063" r:id="rId15"/>
    <p:sldId id="3898" r:id="rId16"/>
    <p:sldId id="282" r:id="rId17"/>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11" userDrawn="1">
          <p15:clr>
            <a:srgbClr val="A4A3A4"/>
          </p15:clr>
        </p15:guide>
        <p15:guide id="2" orient="horz" pos="2029" userDrawn="1">
          <p15:clr>
            <a:srgbClr val="A4A3A4"/>
          </p15:clr>
        </p15:guide>
        <p15:guide id="3" pos="391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78D4"/>
    <a:srgbClr val="000000"/>
    <a:srgbClr val="0000FF"/>
    <a:srgbClr val="E6E6E6"/>
    <a:srgbClr val="0278D7"/>
    <a:srgbClr val="0078D7"/>
    <a:srgbClr val="409AE1"/>
    <a:srgbClr val="FFFFFF"/>
    <a:srgbClr val="F3F3F3"/>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6752D4-AAE8-41F2-B5CB-2EF7967E2AF8}" v="21" dt="2020-05-11T16:43:33.9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101" autoAdjust="0"/>
    <p:restoredTop sz="77413" autoAdjust="0"/>
  </p:normalViewPr>
  <p:slideViewPr>
    <p:cSldViewPr snapToGrid="0">
      <p:cViewPr varScale="1">
        <p:scale>
          <a:sx n="62" d="100"/>
          <a:sy n="62" d="100"/>
        </p:scale>
        <p:origin x="28" y="144"/>
      </p:cViewPr>
      <p:guideLst>
        <p:guide orient="horz" pos="1111"/>
        <p:guide orient="horz" pos="2029"/>
        <p:guide pos="3917"/>
      </p:guideLst>
    </p:cSldViewPr>
  </p:slideViewPr>
  <p:notesTextViewPr>
    <p:cViewPr>
      <p:scale>
        <a:sx n="1" d="1"/>
        <a:sy n="1" d="1"/>
      </p:scale>
      <p:origin x="0" y="0"/>
    </p:cViewPr>
  </p:notesTextViewPr>
  <p:notesViewPr>
    <p:cSldViewPr snapToGrid="0">
      <p:cViewPr>
        <p:scale>
          <a:sx n="100" d="100"/>
          <a:sy n="100" d="100"/>
        </p:scale>
        <p:origin x="72" y="-30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D1B54-0B36-7A4E-913A-A21C02273F89}" type="datetimeFigureOut">
              <a:rPr lang="en-US" smtClean="0"/>
              <a:t>5/11/2020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D3714-B553-A044-BA72-366907BA36B5}" type="slidenum">
              <a:rPr lang="en-US" smtClean="0"/>
              <a:t>‹#›</a:t>
            </a:fld>
            <a:endParaRPr lang="en-US" dirty="0"/>
          </a:p>
        </p:txBody>
      </p:sp>
    </p:spTree>
    <p:extLst>
      <p:ext uri="{BB962C8B-B14F-4D97-AF65-F5344CB8AC3E}">
        <p14:creationId xmlns:p14="http://schemas.microsoft.com/office/powerpoint/2010/main" val="772004882"/>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virtual-desktop/apply-windows-licens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dirty="0">
              <a:latin typeface="Calibri" charset="0"/>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12E35DC-3216-46B9-966C-1BBD548BA28B}"/>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7DF8A0DD-2DFC-4914-95D2-369D2C80C77B}"/>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063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24" kern="1200">
                <a:solidFill>
                  <a:schemeClr val="tx1"/>
                </a:solidFill>
                <a:effectLst/>
                <a:latin typeface="+mn-lt"/>
                <a:ea typeface="+mn-ea"/>
                <a:cs typeface="+mn-cs"/>
              </a:rPr>
              <a:t>Virtualization helps organizations address specific operating needs, such as: </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Keeping data and organizational resources safe while enabling appropriate access by a variety of users</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Out-of-the-box documentation and systems that support compliance with industry and local regulations (financial services, health care, government)</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Access to IT services on demand for an increasingly elastic workforce (mergers/acquisitions, short-term employees, contractors, partners)</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Meeting employee-specific needs (BYOD or mobile staff, call centers, branch workers)</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Supporting specialized workloads (design/engineering, legacy apps, software development and testing)</a:t>
            </a:r>
          </a:p>
          <a:p>
            <a:pPr marL="285750" indent="-285750">
              <a:lnSpc>
                <a:spcPct val="107000"/>
              </a:lnSpc>
              <a:spcAft>
                <a:spcPts val="800"/>
              </a:spcAft>
              <a:buFont typeface="Arial" panose="020B0604020202020204" pitchFamily="34" charset="0"/>
              <a:buChar char="•"/>
            </a:pPr>
            <a:endParaRPr lang="en-US" sz="1224" kern="1200">
              <a:solidFill>
                <a:schemeClr val="tx1"/>
              </a:solidFill>
              <a:effectLst/>
              <a:latin typeface="+mn-lt"/>
              <a:ea typeface="+mn-ea"/>
              <a:cs typeface="+mn-cs"/>
            </a:endParaRPr>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72698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a:prstGeom prst="rect">
            <a:avLst/>
          </a:prstGeom>
        </p:spPr>
      </p:sp>
      <p:sp>
        <p:nvSpPr>
          <p:cNvPr id="3" name="Notes Placeholder 2"/>
          <p:cNvSpPr>
            <a:spLocks noGrp="1"/>
          </p:cNvSpPr>
          <p:nvPr>
            <p:ph type="body" idx="1"/>
          </p:nvPr>
        </p:nvSpPr>
        <p:spPr>
          <a:xfrm>
            <a:off x="145473" y="2462904"/>
            <a:ext cx="5808518" cy="4051005"/>
          </a:xfrm>
          <a:prstGeom prst="rect">
            <a:avLst/>
          </a:prstGeom>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For users, Windows Virtual Desktop offers:</a:t>
            </a:r>
          </a:p>
          <a:p>
            <a:pPr marL="171450" indent="-171450">
              <a:buFont typeface="Arial" panose="020B0604020202020204" pitchFamily="34" charset="0"/>
              <a:buChar char="•"/>
            </a:pPr>
            <a:r>
              <a:rPr lang="en-US" sz="1200" dirty="0"/>
              <a:t>A full Windows 10 Enterprise experience, including Edge, Cortana, and Store</a:t>
            </a:r>
          </a:p>
          <a:p>
            <a:pPr marL="171450" indent="-171450">
              <a:buFont typeface="Arial" panose="020B0604020202020204" pitchFamily="34" charset="0"/>
              <a:buChar char="•"/>
            </a:pPr>
            <a:r>
              <a:rPr lang="en-US" sz="1200" dirty="0"/>
              <a:t>Familiar Office 365 </a:t>
            </a:r>
            <a:r>
              <a:rPr lang="en-US" sz="1200" dirty="0" err="1"/>
              <a:t>ProPlus</a:t>
            </a:r>
            <a:r>
              <a:rPr lang="en-US" sz="1200" dirty="0"/>
              <a:t> user experience in multi-session</a:t>
            </a:r>
          </a:p>
          <a:p>
            <a:pPr marL="171450" indent="-171450">
              <a:buFont typeface="Arial" panose="020B0604020202020204" pitchFamily="34" charset="0"/>
              <a:buChar char="•"/>
            </a:pPr>
            <a:r>
              <a:rPr lang="en-US" sz="1200" dirty="0"/>
              <a:t>GPU acceleration for encoding and video provides improved responsiveness and smooth video playback</a:t>
            </a:r>
          </a:p>
          <a:p>
            <a:pPr marL="171450" indent="-171450">
              <a:buFont typeface="Arial" panose="020B0604020202020204" pitchFamily="34" charset="0"/>
              <a:buChar char="•"/>
            </a:pPr>
            <a:r>
              <a:rPr lang="en-US" sz="1200" dirty="0"/>
              <a:t>User can access built-in or attached cameras in remote applications or remote desktops with new and legacy Windows applications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For IT administrators and teams, the m</a:t>
            </a:r>
            <a:r>
              <a:rPr kumimoji="0" lang="en-US" sz="1200" b="0" u="none" strike="noStrike" kern="1200" cap="none" spc="0" normalizeH="0" baseline="0" noProof="0" dirty="0" err="1">
                <a:ln>
                  <a:noFill/>
                </a:ln>
                <a:solidFill>
                  <a:srgbClr val="000000"/>
                </a:solidFill>
                <a:effectLst/>
                <a:uLnTx/>
                <a:uFillTx/>
                <a:latin typeface="Segoe UI Semibold"/>
                <a:ea typeface="+mn-ea"/>
                <a:cs typeface="Segoe UI Semilight" panose="020B0402040204020203" pitchFamily="34" charset="0"/>
              </a:rPr>
              <a:t>ulti</a:t>
            </a:r>
            <a:r>
              <a:rPr kumimoji="0" lang="en-US" sz="1200" b="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-session Windows 10 available in </a:t>
            </a:r>
            <a:r>
              <a:rPr lang="en-US" sz="1200" kern="1200" dirty="0">
                <a:solidFill>
                  <a:schemeClr val="tx1"/>
                </a:solidFill>
                <a:effectLst/>
                <a:latin typeface="+mn-lt"/>
                <a:ea typeface="+mn-ea"/>
                <a:cs typeface="+mn-cs"/>
              </a:rPr>
              <a:t>Windows Virtual Desktop </a:t>
            </a:r>
            <a:r>
              <a:rPr kumimoji="0" lang="en-US" sz="1200" b="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adds efficiency and ease of management for devices and everyday apps. </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dirty="0"/>
              <a:t>Reduce IT costs by supporting up to 4× as many users compared to Windows 10 Enterprise single-session</a:t>
            </a:r>
          </a:p>
          <a:p>
            <a:pPr marL="171450" indent="-171450">
              <a:buFont typeface="Arial" panose="020B0604020202020204" pitchFamily="34" charset="0"/>
              <a:buChar char="•"/>
            </a:pPr>
            <a:r>
              <a:rPr lang="en-US" sz="1200" dirty="0"/>
              <a:t>Simplify management on Azure with a single image </a:t>
            </a:r>
            <a:r>
              <a:rPr lang="en-US" sz="1100" dirty="0"/>
              <a:t>for</a:t>
            </a:r>
            <a:r>
              <a:rPr lang="en-US" sz="1200" dirty="0"/>
              <a:t> both single-session and multi-user</a:t>
            </a:r>
          </a:p>
          <a:p>
            <a:pPr marL="171450" indent="-171450">
              <a:buFont typeface="Arial" panose="020B0604020202020204" pitchFamily="34" charset="0"/>
              <a:buChar char="•"/>
            </a:pPr>
            <a:endParaRPr lang="en-US" dirty="0"/>
          </a:p>
        </p:txBody>
      </p:sp>
      <p:sp>
        <p:nvSpPr>
          <p:cNvPr id="7" name="Slide Number Placeholder 6"/>
          <p:cNvSpPr>
            <a:spLocks noGrp="1"/>
          </p:cNvSpPr>
          <p:nvPr>
            <p:ph type="sldNum" sz="quarter" idx="13"/>
          </p:nvPr>
        </p:nvSpPr>
        <p:spPr>
          <a:xfrm>
            <a:off x="5179484" y="6605695"/>
            <a:ext cx="3816927" cy="160521"/>
          </a:xfrm>
          <a:prstGeom prst="rect">
            <a:avLst/>
          </a:prstGeom>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ooter Placeholder 3">
            <a:extLst>
              <a:ext uri="{FF2B5EF4-FFF2-40B4-BE49-F238E27FC236}">
                <a16:creationId xmlns:a16="http://schemas.microsoft.com/office/drawing/2014/main" id="{DD27C425-E624-4AA4-A141-1F5BE107A4FC}"/>
              </a:ext>
            </a:extLst>
          </p:cNvPr>
          <p:cNvSpPr>
            <a:spLocks noGrp="1"/>
          </p:cNvSpPr>
          <p:nvPr>
            <p:ph type="ftr" sz="quarter" idx="14"/>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Shift to a modern desktop with M365</a:t>
            </a:r>
          </a:p>
        </p:txBody>
      </p:sp>
      <p:sp>
        <p:nvSpPr>
          <p:cNvPr id="6" name="TextBox 5">
            <a:extLst>
              <a:ext uri="{FF2B5EF4-FFF2-40B4-BE49-F238E27FC236}">
                <a16:creationId xmlns:a16="http://schemas.microsoft.com/office/drawing/2014/main" id="{7F996261-F481-4A52-AADC-ECAA6A84873F}"/>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a:t>
            </a:r>
          </a:p>
        </p:txBody>
      </p:sp>
      <p:sp>
        <p:nvSpPr>
          <p:cNvPr id="8" name="TextBox 7">
            <a:extLst>
              <a:ext uri="{FF2B5EF4-FFF2-40B4-BE49-F238E27FC236}">
                <a16:creationId xmlns:a16="http://schemas.microsoft.com/office/drawing/2014/main" id="{1699B6C1-EB50-4678-B25D-58D017866A14}"/>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49199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Many customers </a:t>
            </a:r>
            <a:r>
              <a:rPr lang="en-US"/>
              <a:t>are already eligible to use Windows Virtual Desktop as part of their existing licensing agreements. </a:t>
            </a:r>
          </a:p>
          <a:p>
            <a:pPr marL="171450" indent="-171450">
              <a:buFont typeface="Arial" panose="020B0604020202020204" pitchFamily="34" charset="0"/>
              <a:buChar char="•"/>
            </a:pPr>
            <a:r>
              <a:rPr lang="en-US"/>
              <a:t>Access is available in Azure subscriptions</a:t>
            </a:r>
          </a:p>
          <a:p>
            <a:pPr marL="171450" indent="-171450">
              <a:buFont typeface="Arial" panose="020B0604020202020204" pitchFamily="34" charset="0"/>
              <a:buChar char="•"/>
            </a:pPr>
            <a:r>
              <a:rPr lang="en-US"/>
              <a:t>The license to access Windows Virtual Desktop is associated with the user, not the device or organization</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ea typeface="Segoe UI" pitchFamily="34" charset="0"/>
                <a:cs typeface="Segoe UI" pitchFamily="34" charset="0"/>
              </a:rPr>
              <a:t>How to apply existing licenses to a deployment: </a:t>
            </a:r>
            <a:r>
              <a:rPr lang="en-US" sz="1200">
                <a:hlinkClick r:id="rId3"/>
              </a:rPr>
              <a:t>https://docs.microsoft.com/en-us/azure/virtual-desktop/apply-windows-license</a:t>
            </a:r>
            <a:endParaRPr lang="en-US" sz="12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171450" indent="-171450">
              <a:buFont typeface="Arial" panose="020B0604020202020204" pitchFamily="34" charset="0"/>
              <a:buChar char="•"/>
            </a:pPr>
            <a:endParaRPr lang="en-US"/>
          </a:p>
          <a:p>
            <a:pPr marL="0" indent="0">
              <a:buFont typeface="Arial" panose="020B0604020202020204" pitchFamily="34" charset="0"/>
              <a:buNone/>
            </a:pPr>
            <a:r>
              <a:rPr lang="en-US"/>
              <a:t>Supported operating systems:</a:t>
            </a:r>
          </a:p>
          <a:p>
            <a:pPr marL="285750" indent="-285750">
              <a:lnSpc>
                <a:spcPct val="100000"/>
              </a:lnSpc>
              <a:spcBef>
                <a:spcPts val="2400"/>
              </a:spcBef>
              <a:buFont typeface="Arial" panose="020B0604020202020204" pitchFamily="34" charset="0"/>
              <a:buChar char="•"/>
            </a:pPr>
            <a:r>
              <a:rPr lang="en-US" sz="1400" spc="-10">
                <a:solidFill>
                  <a:schemeClr val="tx1"/>
                </a:solidFill>
              </a:rPr>
              <a:t>Windows 10 Enterprise Multi-session</a:t>
            </a:r>
          </a:p>
          <a:p>
            <a:pPr marL="285750" indent="-285750">
              <a:lnSpc>
                <a:spcPct val="100000"/>
              </a:lnSpc>
              <a:spcBef>
                <a:spcPts val="2400"/>
              </a:spcBef>
              <a:buFont typeface="Arial" panose="020B0604020202020204" pitchFamily="34" charset="0"/>
              <a:buChar char="•"/>
            </a:pPr>
            <a:r>
              <a:rPr lang="en-US" sz="1400" spc="-10">
                <a:solidFill>
                  <a:schemeClr val="tx1"/>
                </a:solidFill>
              </a:rPr>
              <a:t>Windows 10 Enterprise Single-session</a:t>
            </a:r>
          </a:p>
          <a:p>
            <a:pPr marL="285750" indent="-285750">
              <a:lnSpc>
                <a:spcPct val="100000"/>
              </a:lnSpc>
              <a:spcBef>
                <a:spcPts val="2400"/>
              </a:spcBef>
              <a:buFont typeface="Arial" panose="020B0604020202020204" pitchFamily="34" charset="0"/>
              <a:buChar char="•"/>
            </a:pPr>
            <a:r>
              <a:rPr lang="en-US" sz="1400" spc="-10">
                <a:solidFill>
                  <a:schemeClr val="tx1"/>
                </a:solidFill>
              </a:rPr>
              <a:t>Windows 7 Single-session</a:t>
            </a:r>
          </a:p>
          <a:p>
            <a:pPr marL="285750" indent="-285750">
              <a:lnSpc>
                <a:spcPct val="100000"/>
              </a:lnSpc>
              <a:spcBef>
                <a:spcPts val="2400"/>
              </a:spcBef>
              <a:buFont typeface="Arial" panose="020B0604020202020204" pitchFamily="34" charset="0"/>
              <a:buChar char="•"/>
            </a:pPr>
            <a:r>
              <a:rPr lang="en-US" sz="1400" spc="-10">
                <a:solidFill>
                  <a:schemeClr val="tx1"/>
                </a:solidFill>
              </a:rPr>
              <a:t>Windows Server 2019</a:t>
            </a:r>
          </a:p>
          <a:p>
            <a:pPr marL="285750" indent="-285750">
              <a:lnSpc>
                <a:spcPct val="100000"/>
              </a:lnSpc>
              <a:spcBef>
                <a:spcPts val="2400"/>
              </a:spcBef>
              <a:buFont typeface="Arial" panose="020B0604020202020204" pitchFamily="34" charset="0"/>
              <a:buChar char="•"/>
            </a:pPr>
            <a:r>
              <a:rPr lang="en-US" sz="1400" spc="-10">
                <a:solidFill>
                  <a:schemeClr val="tx1"/>
                </a:solidFill>
              </a:rPr>
              <a:t>Windows Server 2016</a:t>
            </a:r>
          </a:p>
          <a:p>
            <a:pPr marL="285750" indent="-285750">
              <a:lnSpc>
                <a:spcPct val="100000"/>
              </a:lnSpc>
              <a:spcBef>
                <a:spcPts val="2400"/>
              </a:spcBef>
              <a:buFont typeface="Arial" panose="020B0604020202020204" pitchFamily="34" charset="0"/>
              <a:buChar char="•"/>
            </a:pPr>
            <a:r>
              <a:rPr lang="en-US" sz="1400" spc="-10">
                <a:solidFill>
                  <a:schemeClr val="tx1"/>
                </a:solidFill>
              </a:rPr>
              <a:t>Windows Server 2012 R2</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6644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 cloud support</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Enterprise management and monitoring for Windows Virtual Desktop</a:t>
            </a:r>
            <a:endParaRPr lang="en-US" sz="1200" b="0"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Simplified image management - </a:t>
            </a:r>
            <a:r>
              <a:rPr lang="en-US" sz="1200" b="0" i="0" kern="1200" dirty="0">
                <a:solidFill>
                  <a:schemeClr val="tx1"/>
                </a:solidFill>
                <a:effectLst/>
                <a:latin typeface="Segoe UI" panose="020B0502040204020203" pitchFamily="34" charset="0"/>
                <a:ea typeface="+mn-ea"/>
                <a:cs typeface="+mn-cs"/>
              </a:rPr>
              <a:t>Less time spent on updates and app maintenance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Optimized workspace environment and performance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4B820-A5EF-474B-B8FF-45D174E5A1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0809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Key value-adds including Hybrid support, Simplified management through a single pane of glass and user environment management, and support for multiple protocols</a:t>
            </a:r>
          </a:p>
          <a:p>
            <a:endParaRPr lang="en-US" dirty="0"/>
          </a:p>
          <a:p>
            <a:r>
              <a:rPr lang="en-US" dirty="0"/>
              <a:t>Generally available beginning March 2020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331451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a:solidFill>
                  <a:schemeClr val="tx1"/>
                </a:solidFill>
                <a:effectLst/>
                <a:latin typeface="Segoe UI" panose="020B0502040204020203" pitchFamily="34" charset="0"/>
                <a:ea typeface="+mn-ea"/>
                <a:cs typeface="+mn-cs"/>
              </a:rPr>
              <a:t>Windows Virtual Desktop is a complete service that can be managed for you or extended to meet your unique needs. </a:t>
            </a:r>
          </a:p>
          <a:p>
            <a:endParaRPr lang="en-US" sz="1400" kern="1200" dirty="0">
              <a:solidFill>
                <a:schemeClr val="tx1"/>
              </a:solidFill>
              <a:effectLst/>
              <a:latin typeface="Segoe UI" panose="020B0502040204020203" pitchFamily="34" charset="0"/>
              <a:ea typeface="+mn-ea"/>
              <a:cs typeface="+mn-cs"/>
            </a:endParaRPr>
          </a:p>
          <a:p>
            <a:r>
              <a:rPr lang="en-US" sz="1400" kern="1200" dirty="0">
                <a:solidFill>
                  <a:schemeClr val="tx1"/>
                </a:solidFill>
                <a:effectLst/>
                <a:latin typeface="Segoe UI" panose="020B0502040204020203" pitchFamily="34" charset="0"/>
                <a:ea typeface="+mn-ea"/>
                <a:cs typeface="+mn-cs"/>
              </a:rPr>
              <a:t>Microsoft supports a robust ecosystem of systems integrators (SIs), independent software vendors (ISVs), value-added partners, and hardware partners. This includes support for non-Windows thin clients. One of our hardware providers, IGEL, is first-to-market with a Linux offering. An SDK is coming soon to help partners build even more offerings.  </a:t>
            </a:r>
          </a:p>
          <a:p>
            <a:pPr lvl="0" fontAlgn="base"/>
            <a:endParaRPr lang="en-US" sz="1400" kern="1200" dirty="0">
              <a:solidFill>
                <a:schemeClr val="tx1"/>
              </a:solidFill>
              <a:effectLst/>
              <a:latin typeface="Segoe UI Light" pitchFamily="34" charset="0"/>
              <a:ea typeface="+mn-ea"/>
              <a:cs typeface="+mn-cs"/>
            </a:endParaRPr>
          </a:p>
          <a:p>
            <a:pPr lvl="0" fontAlgn="base"/>
            <a:r>
              <a:rPr lang="en-US" sz="1400" kern="1200" dirty="0">
                <a:solidFill>
                  <a:schemeClr val="tx1"/>
                </a:solidFill>
                <a:effectLst/>
                <a:latin typeface="Segoe UI Light" pitchFamily="34" charset="0"/>
                <a:ea typeface="+mn-ea"/>
                <a:cs typeface="+mn-cs"/>
              </a:rPr>
              <a:t>NOTE: </a:t>
            </a:r>
            <a:r>
              <a:rPr lang="en-US" sz="1400" kern="1200" dirty="0" err="1">
                <a:solidFill>
                  <a:schemeClr val="tx1"/>
                </a:solidFill>
                <a:effectLst/>
                <a:latin typeface="Segoe UI Light" pitchFamily="34" charset="0"/>
                <a:ea typeface="+mn-ea"/>
                <a:cs typeface="+mn-cs"/>
              </a:rPr>
              <a:t>CloudJumper</a:t>
            </a:r>
            <a:r>
              <a:rPr lang="en-US" sz="1400" kern="1200" dirty="0">
                <a:solidFill>
                  <a:schemeClr val="tx1"/>
                </a:solidFill>
                <a:effectLst/>
                <a:latin typeface="Segoe UI Light" pitchFamily="34" charset="0"/>
                <a:ea typeface="+mn-ea"/>
                <a:cs typeface="+mn-cs"/>
              </a:rPr>
              <a:t> was acquired by NetApp in April 2020. Branding/logo and WVD partnership/integration status may change by June 2020; no changes made to the company’s presence on this slide or at aka.ms/</a:t>
            </a:r>
            <a:r>
              <a:rPr lang="en-US" sz="1400" kern="1200" dirty="0" err="1">
                <a:solidFill>
                  <a:schemeClr val="tx1"/>
                </a:solidFill>
                <a:effectLst/>
                <a:latin typeface="Segoe UI Light" pitchFamily="34" charset="0"/>
                <a:ea typeface="+mn-ea"/>
                <a:cs typeface="+mn-cs"/>
              </a:rPr>
              <a:t>WVDpartners</a:t>
            </a:r>
            <a:r>
              <a:rPr lang="en-US" sz="1400" kern="1200" dirty="0">
                <a:solidFill>
                  <a:schemeClr val="tx1"/>
                </a:solidFill>
                <a:effectLst/>
                <a:latin typeface="Segoe UI Light" pitchFamily="34" charset="0"/>
                <a:ea typeface="+mn-ea"/>
                <a:cs typeface="+mn-cs"/>
              </a:rPr>
              <a:t> at this time.</a:t>
            </a:r>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0854EB8-4C4D-4596-9E16-F337F8524D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8040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D6F2FE2A-BC7A-413A-8C8B-C527C9D91FCE}"/>
              </a:ext>
            </a:extLst>
          </p:cNvPr>
          <p:cNvSpPr txBox="1"/>
          <p:nvPr/>
        </p:nvSpPr>
        <p:spPr>
          <a:xfrm>
            <a:off x="4800600" y="824960"/>
            <a:ext cx="4320540" cy="295466"/>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106" normalizeH="0" baseline="0" noProof="0" dirty="0">
                <a:ln>
                  <a:noFill/>
                </a:ln>
                <a:solidFill>
                  <a:srgbClr val="FFFFFF"/>
                </a:solidFill>
                <a:effectLst/>
                <a:uLnTx/>
                <a:uFillTx/>
                <a:latin typeface="Segoe UI"/>
                <a:ea typeface="+mn-ea"/>
                <a:cs typeface="+mn-cs"/>
              </a:rPr>
              <a:t>“Get started today to learn more”</a:t>
            </a:r>
          </a:p>
        </p:txBody>
      </p:sp>
      <p:sp>
        <p:nvSpPr>
          <p:cNvPr id="13" name="Slide Image Placeholder 12">
            <a:extLst>
              <a:ext uri="{FF2B5EF4-FFF2-40B4-BE49-F238E27FC236}">
                <a16:creationId xmlns:a16="http://schemas.microsoft.com/office/drawing/2014/main" id="{EE57E0C5-03FB-4509-B05C-03D12AD228D8}"/>
              </a:ext>
            </a:extLst>
          </p:cNvPr>
          <p:cNvSpPr>
            <a:spLocks noGrp="1" noRot="1" noChangeAspect="1"/>
          </p:cNvSpPr>
          <p:nvPr>
            <p:ph type="sldImg"/>
          </p:nvPr>
        </p:nvSpPr>
        <p:spPr/>
      </p:sp>
    </p:spTree>
    <p:extLst>
      <p:ext uri="{BB962C8B-B14F-4D97-AF65-F5344CB8AC3E}">
        <p14:creationId xmlns:p14="http://schemas.microsoft.com/office/powerpoint/2010/main" val="1535820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9</a:t>
            </a:fld>
            <a:endParaRPr lang="en-US" dirty="0"/>
          </a:p>
        </p:txBody>
      </p:sp>
    </p:spTree>
    <p:extLst>
      <p:ext uri="{BB962C8B-B14F-4D97-AF65-F5344CB8AC3E}">
        <p14:creationId xmlns:p14="http://schemas.microsoft.com/office/powerpoint/2010/main" val="2986495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9.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1557441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2188559"/>
            <a:ext cx="5895975" cy="3831241"/>
          </a:xfrm>
        </p:spPr>
        <p:txBody>
          <a:bodyPr anchor="ctr">
            <a:noAutofit/>
          </a:bodyPr>
          <a:lstStyle>
            <a:lvl1pPr algn="ctr">
              <a:defRPr sz="2000">
                <a:latin typeface="+mj-lt"/>
              </a:defRPr>
            </a:lvl1pPr>
          </a:lstStyle>
          <a:p>
            <a:r>
              <a:rPr lang="en-US" dirty="0"/>
              <a:t>Drop photo here</a:t>
            </a:r>
          </a:p>
        </p:txBody>
      </p:sp>
      <p:sp>
        <p:nvSpPr>
          <p:cNvPr id="4" name="Text Placeholder 3"/>
          <p:cNvSpPr>
            <a:spLocks noGrp="1"/>
          </p:cNvSpPr>
          <p:nvPr>
            <p:ph type="body" sz="quarter" idx="10" hasCustomPrompt="1"/>
          </p:nvPr>
        </p:nvSpPr>
        <p:spPr>
          <a:xfrm>
            <a:off x="434975" y="2188559"/>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2155602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2268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92765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816239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1091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1975275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9"/>
            <a:ext cx="11567160" cy="12782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rgbClr val="000000"/>
                </a:solidFill>
              </a:defRPr>
            </a:lvl2pPr>
            <a:lvl3pPr marL="457112" indent="0">
              <a:spcBef>
                <a:spcPts val="0"/>
              </a:spcBef>
              <a:spcAft>
                <a:spcPts val="1299"/>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6646272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368" y="2005097"/>
            <a:ext cx="11503739" cy="1644874"/>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21"/>
          <p:cNvSpPr>
            <a:spLocks noGrp="1"/>
          </p:cNvSpPr>
          <p:nvPr>
            <p:ph type="title"/>
          </p:nvPr>
        </p:nvSpPr>
        <p:spPr>
          <a:xfrm>
            <a:off x="466370" y="419673"/>
            <a:ext cx="11503738" cy="565091"/>
          </a:xfrm>
        </p:spPr>
        <p:txBody>
          <a:bodyPr/>
          <a:lstStyle/>
          <a:p>
            <a:r>
              <a:rPr lang="en-US"/>
              <a:t>Click to edit Master title style</a:t>
            </a:r>
          </a:p>
        </p:txBody>
      </p:sp>
      <p:sp>
        <p:nvSpPr>
          <p:cNvPr id="23" name="Text Placeholder 2"/>
          <p:cNvSpPr>
            <a:spLocks noGrp="1"/>
          </p:cNvSpPr>
          <p:nvPr>
            <p:ph type="body" idx="10" hasCustomPrompt="1"/>
          </p:nvPr>
        </p:nvSpPr>
        <p:spPr>
          <a:xfrm>
            <a:off x="466367" y="1296319"/>
            <a:ext cx="11503738" cy="282513"/>
          </a:xfrm>
        </p:spPr>
        <p:txBody>
          <a:bodyPr wrap="square">
            <a:spAutoFit/>
          </a:bodyPr>
          <a:lstStyle>
            <a:lvl1pPr marL="0" indent="0">
              <a:buNone/>
              <a:defRPr sz="1836" spc="-31" baseline="0">
                <a:solidFill>
                  <a:schemeClr val="tx1"/>
                </a:solidFill>
                <a:latin typeface="+mn-lt"/>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8481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170807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8158" y="445841"/>
            <a:ext cx="914400" cy="194005"/>
          </a:xfrm>
          <a:prstGeom prst="rect">
            <a:avLst/>
          </a:prstGeom>
        </p:spPr>
      </p:pic>
    </p:spTree>
    <p:extLst>
      <p:ext uri="{BB962C8B-B14F-4D97-AF65-F5344CB8AC3E}">
        <p14:creationId xmlns:p14="http://schemas.microsoft.com/office/powerpoint/2010/main" val="2335431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7278" y="445844"/>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155253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5"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09"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7"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5" y="5026024"/>
            <a:ext cx="3700401"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2" y="5026024"/>
            <a:ext cx="36957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5" y="5026024"/>
            <a:ext cx="37084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79356161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5517"/>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975" y="447167"/>
            <a:ext cx="1392270" cy="229109"/>
          </a:xfrm>
          <a:prstGeom prst="rect">
            <a:avLst/>
          </a:prstGeom>
        </p:spPr>
      </p:pic>
    </p:spTree>
    <p:extLst>
      <p:ext uri="{BB962C8B-B14F-4D97-AF65-F5344CB8AC3E}">
        <p14:creationId xmlns:p14="http://schemas.microsoft.com/office/powerpoint/2010/main" val="40803178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b="-1"/>
          <a:stretch/>
        </p:blipFill>
        <p:spPr>
          <a:xfrm>
            <a:off x="1802" y="0"/>
            <a:ext cx="12432872" cy="6994525"/>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408190" cy="6994525"/>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437278" y="445844"/>
            <a:ext cx="914400" cy="194945"/>
          </a:xfrm>
          <a:prstGeom prst="rect">
            <a:avLst/>
          </a:prstGeom>
        </p:spPr>
      </p:pic>
    </p:spTree>
    <p:extLst>
      <p:ext uri="{BB962C8B-B14F-4D97-AF65-F5344CB8AC3E}">
        <p14:creationId xmlns:p14="http://schemas.microsoft.com/office/powerpoint/2010/main" val="24625475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6" y="1226818"/>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53939838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300"/>
            <a:ext cx="11567160" cy="1247521"/>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rgbClr val="000000"/>
                </a:solidFill>
              </a:defRPr>
            </a:lvl2pPr>
            <a:lvl3pPr marL="457112" indent="0">
              <a:spcBef>
                <a:spcPts val="0"/>
              </a:spcBef>
              <a:spcAft>
                <a:spcPts val="1299"/>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27253189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6"/>
            <a:ext cx="11567160" cy="1247521"/>
          </a:xfrm>
        </p:spPr>
        <p:txBody>
          <a:bodyPr wrap="square" lIns="0" tIns="0" rIns="0" bIns="0">
            <a:spAutoFit/>
          </a:bodyPr>
          <a:lstStyle>
            <a:lvl1pPr marL="274267" indent="-274267">
              <a:lnSpc>
                <a:spcPct val="90000"/>
              </a:lnSpc>
              <a:spcBef>
                <a:spcPts val="0"/>
              </a:spcBef>
              <a:spcAft>
                <a:spcPts val="1299"/>
              </a:spcAft>
              <a:buClr>
                <a:srgbClr val="000000"/>
              </a:buClr>
              <a:buSzPct val="77000"/>
              <a:buFont typeface="Arial" panose="020B0604020202020204" pitchFamily="34" charset="0"/>
              <a:buChar char="•"/>
              <a:defRPr sz="2600" b="0" i="0">
                <a:solidFill>
                  <a:srgbClr val="000000"/>
                </a:solidFill>
                <a:latin typeface="+mn-lt"/>
              </a:defRPr>
            </a:lvl1pPr>
            <a:lvl2pPr marL="548535" indent="-228557">
              <a:lnSpc>
                <a:spcPct val="90000"/>
              </a:lnSpc>
              <a:spcBef>
                <a:spcPts val="0"/>
              </a:spcBef>
              <a:spcAft>
                <a:spcPts val="1299"/>
              </a:spcAft>
              <a:buClr>
                <a:srgbClr val="000000"/>
              </a:buClr>
              <a:buSzPct val="77000"/>
              <a:buFont typeface="Arial" panose="020B0604020202020204" pitchFamily="34" charset="0"/>
              <a:buChar char="•"/>
              <a:defRPr sz="2000">
                <a:solidFill>
                  <a:srgbClr val="000000"/>
                </a:solidFill>
              </a:defRPr>
            </a:lvl2pPr>
            <a:lvl3pPr marL="822802" indent="-228557">
              <a:spcBef>
                <a:spcPts val="0"/>
              </a:spcBef>
              <a:spcAft>
                <a:spcPts val="1299"/>
              </a:spcAft>
              <a:buClr>
                <a:srgbClr val="000000"/>
              </a:buClr>
              <a:buSzPct val="77000"/>
              <a:buFont typeface="Arial" panose="020B0604020202020204" pitchFamily="34" charset="0"/>
              <a:buChar char="•"/>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9"/>
            <a:ext cx="11567160" cy="3600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a:t>Subtitle Segoe UI 26pt</a:t>
            </a:r>
          </a:p>
        </p:txBody>
      </p:sp>
    </p:spTree>
    <p:extLst>
      <p:ext uri="{BB962C8B-B14F-4D97-AF65-F5344CB8AC3E}">
        <p14:creationId xmlns:p14="http://schemas.microsoft.com/office/powerpoint/2010/main" val="103476517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275197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6" y="2"/>
            <a:ext cx="6102349" cy="6994525"/>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7"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62"/>
            <a:ext cx="5667374"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318326059"/>
      </p:ext>
    </p:extLst>
  </p:cSld>
  <p:clrMapOvr>
    <a:masterClrMapping/>
  </p:clrMapOvr>
  <p:transition>
    <p:fade/>
  </p:transition>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2178051"/>
            <a:ext cx="3705225" cy="2635250"/>
          </a:xfrm>
          <a:blipFill>
            <a:blip r:embed="rId2" cstate="screen">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1"/>
            <a:ext cx="3695700" cy="2635250"/>
          </a:xfrm>
          <a:blipFill>
            <a:blip r:embed="rId3">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7" y="2178051"/>
            <a:ext cx="3706871" cy="2635251"/>
          </a:xfrm>
          <a:blipFill>
            <a:blip r:embed="rId4">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6" y="5026024"/>
            <a:ext cx="370332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78710707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2" y="2188561"/>
            <a:ext cx="5895976"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6" y="2188562"/>
            <a:ext cx="5241206"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28787600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6"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10"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8"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7" y="5026024"/>
            <a:ext cx="370040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4" y="5026024"/>
            <a:ext cx="36957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7" y="5026024"/>
            <a:ext cx="37084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92656005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1"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0"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8"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6"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6"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6" y="5026024"/>
            <a:ext cx="2706624"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8"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0"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1"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72589375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2"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2"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20"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7"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2"/>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7"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7" y="5026024"/>
            <a:ext cx="2706624"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20"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2"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2"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67800073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46867046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3384578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958074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2"/>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41801384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96203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7"/>
          </a:xfrm>
          <a:noFill/>
        </p:spPr>
        <p:txBody>
          <a:bodyPr lIns="0" tIns="0" rIns="0" bIns="0" anchor="t" anchorCtr="0"/>
          <a:lstStyle>
            <a:lvl1pPr>
              <a:lnSpc>
                <a:spcPct val="100000"/>
              </a:lnSpc>
              <a:spcAft>
                <a:spcPts val="1299"/>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8158" y="445839"/>
            <a:ext cx="914400" cy="194005"/>
          </a:xfrm>
          <a:prstGeom prst="rect">
            <a:avLst/>
          </a:prstGeom>
        </p:spPr>
      </p:pic>
    </p:spTree>
    <p:extLst>
      <p:ext uri="{BB962C8B-B14F-4D97-AF65-F5344CB8AC3E}">
        <p14:creationId xmlns:p14="http://schemas.microsoft.com/office/powerpoint/2010/main" val="3144851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7"/>
          </a:xfrm>
          <a:noFill/>
        </p:spPr>
        <p:txBody>
          <a:bodyPr lIns="0" tIns="0" rIns="0" bIns="0" anchor="t" anchorCtr="0"/>
          <a:lstStyle>
            <a:lvl1pPr>
              <a:lnSpc>
                <a:spcPct val="100000"/>
              </a:lnSpc>
              <a:spcAft>
                <a:spcPts val="1299"/>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4975" y="447167"/>
            <a:ext cx="1392270" cy="229109"/>
          </a:xfrm>
          <a:prstGeom prst="rect">
            <a:avLst/>
          </a:prstGeom>
        </p:spPr>
      </p:pic>
    </p:spTree>
    <p:extLst>
      <p:ext uri="{BB962C8B-B14F-4D97-AF65-F5344CB8AC3E}">
        <p14:creationId xmlns:p14="http://schemas.microsoft.com/office/powerpoint/2010/main" val="3154881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45253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BC6FA-2202-4602-A69F-90A5ABD9E5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631439-BF1F-45CF-8DE4-9576E11154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DBD498-69C5-4DE3-91D8-E63086D64B76}"/>
              </a:ext>
            </a:extLst>
          </p:cNvPr>
          <p:cNvSpPr>
            <a:spLocks noGrp="1"/>
          </p:cNvSpPr>
          <p:nvPr>
            <p:ph type="dt" sz="half" idx="10"/>
          </p:nvPr>
        </p:nvSpPr>
        <p:spPr/>
        <p:txBody>
          <a:bodyPr/>
          <a:lstStyle/>
          <a:p>
            <a:fld id="{9573B5A4-2E06-4236-BC41-3A7A78B1FF94}" type="datetimeFigureOut">
              <a:rPr lang="en-US" smtClean="0"/>
              <a:t>5/11/2020</a:t>
            </a:fld>
            <a:endParaRPr lang="en-US"/>
          </a:p>
        </p:txBody>
      </p:sp>
      <p:sp>
        <p:nvSpPr>
          <p:cNvPr id="5" name="Footer Placeholder 4">
            <a:extLst>
              <a:ext uri="{FF2B5EF4-FFF2-40B4-BE49-F238E27FC236}">
                <a16:creationId xmlns:a16="http://schemas.microsoft.com/office/drawing/2014/main" id="{BA1F18CA-20B9-49F5-B3B4-A34F168F73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1AFE4-EF75-4F33-8938-98D79E3C87D6}"/>
              </a:ext>
            </a:extLst>
          </p:cNvPr>
          <p:cNvSpPr>
            <a:spLocks noGrp="1"/>
          </p:cNvSpPr>
          <p:nvPr>
            <p:ph type="sldNum" sz="quarter" idx="12"/>
          </p:nvPr>
        </p:nvSpPr>
        <p:spPr/>
        <p:txBody>
          <a:bodyPr/>
          <a:lstStyle/>
          <a:p>
            <a:fld id="{ADCA6F9B-7D1F-4CF8-BDC4-0C9078F45D31}" type="slidenum">
              <a:rPr lang="en-US" smtClean="0"/>
              <a:t>‹#›</a:t>
            </a:fld>
            <a:endParaRPr lang="en-US"/>
          </a:p>
        </p:txBody>
      </p:sp>
    </p:spTree>
    <p:extLst>
      <p:ext uri="{BB962C8B-B14F-4D97-AF65-F5344CB8AC3E}">
        <p14:creationId xmlns:p14="http://schemas.microsoft.com/office/powerpoint/2010/main" val="13119534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0028824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2477642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1744944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4014660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08381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8"/>
          </a:xfrm>
          <a:noFill/>
        </p:spPr>
        <p:txBody>
          <a:bodyPr lIns="0" tIns="0" rIns="0" bIns="0" anchor="t" anchorCtr="0"/>
          <a:lstStyle>
            <a:lvl1pPr>
              <a:lnSpc>
                <a:spcPct val="100000"/>
              </a:lnSpc>
              <a:spcAft>
                <a:spcPts val="1300"/>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240462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366182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5D655983-0062-49EF-AC5B-FB75C2C18C3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1981014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7859066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823072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4711" cy="6994525"/>
          </a:xfrm>
          <a:prstGeom prst="rect">
            <a:avLst/>
          </a:prstGeom>
        </p:spPr>
      </p:pic>
      <p:sp>
        <p:nvSpPr>
          <p:cNvPr id="12" name="Rectangle 11"/>
          <p:cNvSpPr/>
          <p:nvPr userDrawn="1"/>
        </p:nvSpPr>
        <p:spPr bwMode="auto">
          <a:xfrm>
            <a:off x="273050" y="2125661"/>
            <a:ext cx="6400800"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7"/>
            <a:ext cx="6400736" cy="1828800"/>
          </a:xfrm>
          <a:noFill/>
        </p:spPr>
        <p:txBody>
          <a:bodyPr lIns="146304" tIns="91440" rIns="146304" bIns="91440" anchor="t" anchorCtr="0"/>
          <a:lstStyle>
            <a:lvl1pPr>
              <a:defRPr sz="4799" spc="-100"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9138"/>
          </a:xfrm>
          <a:noFill/>
        </p:spPr>
        <p:txBody>
          <a:bodyPr wrap="square" lIns="164592" tIns="109728" rIns="164592" bIns="109728">
            <a:spAutoFit/>
          </a:bodyPr>
          <a:lstStyle>
            <a:lvl1pPr marL="0" indent="0">
              <a:spcBef>
                <a:spcPts val="0"/>
              </a:spcBef>
              <a:buNone/>
              <a:defRPr sz="3199">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67029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77139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39664" y="0"/>
            <a:ext cx="6995047" cy="6994525"/>
          </a:xfrm>
          <a:prstGeom prst="rect">
            <a:avLst/>
          </a:prstGeom>
        </p:spPr>
      </p:pic>
    </p:spTree>
    <p:extLst>
      <p:ext uri="{BB962C8B-B14F-4D97-AF65-F5344CB8AC3E}">
        <p14:creationId xmlns:p14="http://schemas.microsoft.com/office/powerpoint/2010/main" val="447670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23027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56878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430570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8705684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694509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12436475" cy="6995517"/>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3330895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70840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64776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733619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06907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6162552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0475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930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41631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012884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71512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1226817"/>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1747343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6704971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pic>
        <p:nvPicPr>
          <p:cNvPr id="8" name="Picture 7" descr="Microsoft Inspire event logo">
            <a:extLst>
              <a:ext uri="{FF2B5EF4-FFF2-40B4-BE49-F238E27FC236}">
                <a16:creationId xmlns:a16="http://schemas.microsoft.com/office/drawing/2014/main" id="{8197DF52-7B20-4068-A206-EDD0F72CA762}"/>
              </a:ext>
            </a:extLst>
          </p:cNvPr>
          <p:cNvPicPr>
            <a:picLocks noChangeAspect="1"/>
          </p:cNvPicPr>
          <p:nvPr userDrawn="1"/>
        </p:nvPicPr>
        <p:blipFill>
          <a:blip r:embed="rId3"/>
          <a:stretch>
            <a:fillRect/>
          </a:stretch>
        </p:blipFill>
        <p:spPr>
          <a:xfrm>
            <a:off x="611461" y="2971425"/>
            <a:ext cx="2844867" cy="1436209"/>
          </a:xfrm>
          <a:prstGeom prst="rect">
            <a:avLst/>
          </a:prstGeom>
        </p:spPr>
      </p:pic>
      <p:pic>
        <p:nvPicPr>
          <p:cNvPr id="11" name="Picture 10">
            <a:extLst>
              <a:ext uri="{FF2B5EF4-FFF2-40B4-BE49-F238E27FC236}">
                <a16:creationId xmlns:a16="http://schemas.microsoft.com/office/drawing/2014/main" id="{54E25E3C-A333-4107-AB75-A8255CBED3D9}"/>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589573" y="0"/>
            <a:ext cx="6846903" cy="6994525"/>
          </a:xfrm>
          <a:prstGeom prst="rect">
            <a:avLst/>
          </a:prstGeom>
        </p:spPr>
      </p:pic>
    </p:spTree>
    <p:extLst>
      <p:ext uri="{BB962C8B-B14F-4D97-AF65-F5344CB8AC3E}">
        <p14:creationId xmlns:p14="http://schemas.microsoft.com/office/powerpoint/2010/main" val="2058363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4784B253-A7F5-4A69-933E-378F348D1B91}"/>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66099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523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891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5782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631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933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197137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01133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76536016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70776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04784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81759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00626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806984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78874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0368308"/>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461188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20153007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7267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3"/>
            <a:ext cx="11567160" cy="1247521"/>
          </a:xfrm>
        </p:spPr>
        <p:txBody>
          <a:bodyPr wrap="square" lIns="0" tIns="0" rIns="0" bIns="0">
            <a:spAutoFit/>
          </a:bodyPr>
          <a:lstStyle>
            <a:lvl1pPr marL="274320" indent="-274320">
              <a:lnSpc>
                <a:spcPct val="90000"/>
              </a:lnSpc>
              <a:spcBef>
                <a:spcPts val="0"/>
              </a:spcBef>
              <a:spcAft>
                <a:spcPts val="1300"/>
              </a:spcAft>
              <a:buClr>
                <a:srgbClr val="000000"/>
              </a:buClr>
              <a:buSzPct val="77000"/>
              <a:buFont typeface="Arial" panose="020B0604020202020204" pitchFamily="34" charset="0"/>
              <a:buChar char="•"/>
              <a:defRPr sz="2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20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a:t>Subtitle Segoe UI 26pt</a:t>
            </a:r>
          </a:p>
        </p:txBody>
      </p:sp>
    </p:spTree>
    <p:extLst>
      <p:ext uri="{BB962C8B-B14F-4D97-AF65-F5344CB8AC3E}">
        <p14:creationId xmlns:p14="http://schemas.microsoft.com/office/powerpoint/2010/main" val="277597413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0575771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6391397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472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37483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05015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695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6315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861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399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215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5858560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48868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276263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37418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4119744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692560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97623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755366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88582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88346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1194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290361164"/>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4946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3554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740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65203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38121657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44696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10078546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47552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775623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56669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2178050"/>
            <a:ext cx="3705225" cy="263525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367214" y="2178050"/>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289925" y="2178049"/>
            <a:ext cx="3706871" cy="2635251"/>
          </a:xfrm>
          <a:blipFill>
            <a:blip r:embed="rId4" cstate="print">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34975" y="5026024"/>
            <a:ext cx="3703320"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24179112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4533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8269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3619792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05149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6964683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297253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6088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44978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3414835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830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image" Target="../media/image15.emf"/><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theme" Target="../theme/theme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8"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image" Target="../media/image15.emf"/><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theme" Target="../theme/theme4.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8" Type="http://schemas.openxmlformats.org/officeDocument/2006/relationships/slideLayout" Target="../slideLayouts/slideLayout80.xml"/><Relationship Id="rId3"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image" Target="../media/image2.png"/><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image" Target="../media/image1.emf"/><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theme" Target="../theme/theme5.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883594"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266899221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1" r:id="rId4"/>
    <p:sldLayoutId id="2147483687" r:id="rId5"/>
    <p:sldLayoutId id="2147483704" r:id="rId6"/>
    <p:sldLayoutId id="2147483697" r:id="rId7"/>
    <p:sldLayoutId id="2147483692" r:id="rId8"/>
    <p:sldLayoutId id="2147483694" r:id="rId9"/>
    <p:sldLayoutId id="2147483695" r:id="rId10"/>
    <p:sldLayoutId id="2147483685" r:id="rId11"/>
    <p:sldLayoutId id="2147483706" r:id="rId12"/>
    <p:sldLayoutId id="2147483699" r:id="rId13"/>
    <p:sldLayoutId id="2147483688" r:id="rId14"/>
    <p:sldLayoutId id="2147483689" r:id="rId15"/>
    <p:sldLayoutId id="2147483703" r:id="rId16"/>
    <p:sldLayoutId id="2147483705" r:id="rId17"/>
    <p:sldLayoutId id="2147483700" r:id="rId18"/>
    <p:sldLayoutId id="2147483701" r:id="rId19"/>
    <p:sldLayoutId id="2147483707" r:id="rId20"/>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userDrawn="1">
          <p15:clr>
            <a:srgbClr val="C35EA4"/>
          </p15:clr>
        </p15:guide>
        <p15:guide id="4" pos="1517" userDrawn="1">
          <p15:clr>
            <a:srgbClr val="C35EA4"/>
          </p15:clr>
        </p15:guide>
        <p15:guide id="5" pos="2608" userDrawn="1">
          <p15:clr>
            <a:srgbClr val="C35EA4"/>
          </p15:clr>
        </p15:guide>
        <p15:guide id="6" pos="2751" userDrawn="1">
          <p15:clr>
            <a:srgbClr val="C35EA4"/>
          </p15:clr>
        </p15:guide>
        <p15:guide id="7" pos="3844" userDrawn="1">
          <p15:clr>
            <a:srgbClr val="C35EA4"/>
          </p15:clr>
        </p15:guide>
        <p15:guide id="8" pos="3989" userDrawn="1">
          <p15:clr>
            <a:srgbClr val="C35EA4"/>
          </p15:clr>
        </p15:guide>
        <p15:guide id="9" pos="5079" userDrawn="1">
          <p15:clr>
            <a:srgbClr val="C35EA4"/>
          </p15:clr>
        </p15:guide>
        <p15:guide id="10" pos="5222" userDrawn="1">
          <p15:clr>
            <a:srgbClr val="C35EA4"/>
          </p15:clr>
        </p15:guide>
        <p15:guide id="11" pos="6317" userDrawn="1">
          <p15:clr>
            <a:srgbClr val="C35EA4"/>
          </p15:clr>
        </p15:guide>
        <p15:guide id="12" pos="6460" userDrawn="1">
          <p15:clr>
            <a:srgbClr val="C35EA4"/>
          </p15:clr>
        </p15:guide>
        <p15:guide id="16" pos="274" userDrawn="1">
          <p15:clr>
            <a:srgbClr val="F26B43"/>
          </p15:clr>
        </p15:guide>
        <p15:guide id="17" pos="7558" userDrawn="1">
          <p15:clr>
            <a:srgbClr val="F26B43"/>
          </p15:clr>
        </p15:guide>
        <p15:guide id="18" orient="horz" pos="758" userDrawn="1">
          <p15:clr>
            <a:srgbClr val="5ACBF0"/>
          </p15:clr>
        </p15:guide>
        <p15:guide id="19" orient="horz" pos="1372" userDrawn="1">
          <p15:clr>
            <a:srgbClr val="5ACBF0"/>
          </p15:clr>
        </p15:guide>
        <p15:guide id="20" orient="horz" pos="612" userDrawn="1">
          <p15:clr>
            <a:srgbClr val="5ACBF0"/>
          </p15:clr>
        </p15:guide>
        <p15:guide id="21" orient="horz" pos="1515" userDrawn="1">
          <p15:clr>
            <a:srgbClr val="5ACBF0"/>
          </p15:clr>
        </p15:guide>
        <p15:guide id="22" orient="horz" pos="2127" userDrawn="1">
          <p15:clr>
            <a:srgbClr val="5ACBF0"/>
          </p15:clr>
        </p15:guide>
        <p15:guide id="23" orient="horz" pos="2275">
          <p15:clr>
            <a:srgbClr val="5ACBF0"/>
          </p15:clr>
        </p15:guide>
        <p15:guide id="25" orient="horz" pos="280" userDrawn="1">
          <p15:clr>
            <a:srgbClr val="F26B43"/>
          </p15:clr>
        </p15:guide>
        <p15:guide id="26" orient="horz" pos="4127" userDrawn="1">
          <p15:clr>
            <a:srgbClr val="F26B43"/>
          </p15:clr>
        </p15:guide>
        <p15:guide id="27" orient="horz" pos="2889" userDrawn="1">
          <p15:clr>
            <a:srgbClr val="5ACBF0"/>
          </p15:clr>
        </p15:guide>
        <p15:guide id="28" orient="horz" pos="3032" userDrawn="1">
          <p15:clr>
            <a:srgbClr val="5ACBF0"/>
          </p15:clr>
        </p15:guide>
        <p15:guide id="29" orient="horz" pos="3648" userDrawn="1">
          <p15:clr>
            <a:srgbClr val="5ACBF0"/>
          </p15:clr>
        </p15:guide>
        <p15:guide id="30" orient="horz" pos="37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286552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hf sldNum="0" hdr="0" ftr="0" dt="0"/>
  <p:txStyles>
    <p:titleStyle>
      <a:lvl1pPr algn="l" defTabSz="932563" rtl="0" eaLnBrk="1" latinLnBrk="0" hangingPunct="1">
        <a:lnSpc>
          <a:spcPct val="90000"/>
        </a:lnSpc>
        <a:spcBef>
          <a:spcPct val="0"/>
        </a:spcBef>
        <a:buNone/>
        <a:defRPr lang="en-US" sz="4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35573284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093312578"/>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 id="2147483798" r:id="rId28"/>
    <p:sldLayoutId id="2147483799" r:id="rId29"/>
    <p:sldLayoutId id="2147483800" r:id="rId30"/>
    <p:sldLayoutId id="2147483801" r:id="rId31"/>
    <p:sldLayoutId id="2147483802" r:id="rId32"/>
    <p:sldLayoutId id="2147483803" r:id="rId33"/>
    <p:sldLayoutId id="2147483804" r:id="rId34"/>
    <p:sldLayoutId id="2147483805" r:id="rId3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2"/>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903777"/>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val="0"/>
              </a:ext>
            </a:extLst>
          </a:blip>
          <a:stretch>
            <a:fillRect/>
          </a:stretch>
        </p:blipFill>
        <p:spPr>
          <a:xfrm rot="5400000">
            <a:off x="9881762" y="3071982"/>
            <a:ext cx="6995160" cy="849926"/>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491442" y="2"/>
            <a:ext cx="399048" cy="6994526"/>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val="0"/>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400" b="1">
                  <a:solidFill>
                    <a:srgbClr val="000000"/>
                  </a:solidFill>
                  <a:ea typeface="Segoe UI" pitchFamily="34" charset="0"/>
                  <a:cs typeface="Segoe UI" pitchFamily="34" charset="0"/>
                </a:rPr>
                <a:t>Light gray</a:t>
              </a:r>
            </a:p>
            <a:p>
              <a:pPr algn="l" defTabSz="932293" fontAlgn="base">
                <a:lnSpc>
                  <a:spcPct val="100000"/>
                </a:lnSpc>
                <a:spcBef>
                  <a:spcPct val="0"/>
                </a:spcBef>
                <a:spcAft>
                  <a:spcPct val="0"/>
                </a:spcAft>
              </a:pPr>
              <a:r>
                <a:rPr lang="en-US" sz="300">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893107840"/>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Lst>
  <p:transition>
    <p:fade/>
  </p:transition>
  <p:txStyles>
    <p:titleStyle>
      <a:lvl1pPr algn="l" defTabSz="932563" rtl="0" eaLnBrk="1" latinLnBrk="0" hangingPunct="1">
        <a:lnSpc>
          <a:spcPct val="90000"/>
        </a:lnSpc>
        <a:spcBef>
          <a:spcPct val="0"/>
        </a:spcBef>
        <a:buNone/>
        <a:defRPr lang="en-US" sz="3199"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565">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123">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2.xml"/><Relationship Id="rId7" Type="http://schemas.openxmlformats.org/officeDocument/2006/relationships/image" Target="../media/image38.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42.png"/><Relationship Id="rId5" Type="http://schemas.openxmlformats.org/officeDocument/2006/relationships/notesSlide" Target="../notesSlides/notesSlide2.xml"/><Relationship Id="rId10" Type="http://schemas.openxmlformats.org/officeDocument/2006/relationships/image" Target="../media/image41.png"/><Relationship Id="rId4" Type="http://schemas.openxmlformats.org/officeDocument/2006/relationships/slideLayout" Target="../slideLayouts/slideLayout115.xml"/><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xml"/><Relationship Id="rId1" Type="http://schemas.openxmlformats.org/officeDocument/2006/relationships/slideLayout" Target="../slideLayouts/slideLayout82.xml"/><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06.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82.xml"/><Relationship Id="rId4" Type="http://schemas.openxmlformats.org/officeDocument/2006/relationships/image" Target="../media/image48.svg"/></Relationships>
</file>

<file path=ppt/slides/_rels/slide7.xml.rels><?xml version="1.0" encoding="UTF-8" standalone="yes"?>
<Relationships xmlns="http://schemas.openxmlformats.org/package/2006/relationships"><Relationship Id="rId13" Type="http://schemas.microsoft.com/office/2007/relationships/hdphoto" Target="../media/hdphoto1.wdp"/><Relationship Id="rId18" Type="http://schemas.openxmlformats.org/officeDocument/2006/relationships/image" Target="../media/image63.png"/><Relationship Id="rId26" Type="http://schemas.openxmlformats.org/officeDocument/2006/relationships/image" Target="../media/image71.png"/><Relationship Id="rId21" Type="http://schemas.openxmlformats.org/officeDocument/2006/relationships/image" Target="../media/image66.png"/><Relationship Id="rId34" Type="http://schemas.openxmlformats.org/officeDocument/2006/relationships/image" Target="../media/image79.png"/><Relationship Id="rId7" Type="http://schemas.openxmlformats.org/officeDocument/2006/relationships/image" Target="../media/image53.svg"/><Relationship Id="rId12" Type="http://schemas.openxmlformats.org/officeDocument/2006/relationships/image" Target="../media/image58.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38" Type="http://schemas.openxmlformats.org/officeDocument/2006/relationships/image" Target="../media/image83.png"/><Relationship Id="rId2" Type="http://schemas.openxmlformats.org/officeDocument/2006/relationships/notesSlide" Target="../notesSlides/notesSlide7.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1" Type="http://schemas.openxmlformats.org/officeDocument/2006/relationships/slideLayout" Target="../slideLayouts/slideLayout115.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5" Type="http://schemas.openxmlformats.org/officeDocument/2006/relationships/image" Target="../media/image51.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10" Type="http://schemas.openxmlformats.org/officeDocument/2006/relationships/image" Target="../media/image56.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 Id="rId35" Type="http://schemas.openxmlformats.org/officeDocument/2006/relationships/image" Target="../media/image80.png"/><Relationship Id="rId8" Type="http://schemas.openxmlformats.org/officeDocument/2006/relationships/image" Target="../media/image54.png"/><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gearup.microsoft.com/resources/windows-virtual-desktop" TargetMode="External"/><Relationship Id="rId5" Type="http://schemas.openxmlformats.org/officeDocument/2006/relationships/hyperlink" Target="aka.ms/startWVD" TargetMode="External"/><Relationship Id="rId4" Type="http://schemas.openxmlformats.org/officeDocument/2006/relationships/hyperlink" Target="https://azure.microsoft.com/en-us/services/virtual-desktop/"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0F25B8-2F92-4426-927A-5EF60ECF11AB}"/>
              </a:ext>
            </a:extLst>
          </p:cNvPr>
          <p:cNvSpPr>
            <a:spLocks noGrp="1"/>
          </p:cNvSpPr>
          <p:nvPr>
            <p:ph type="title"/>
          </p:nvPr>
        </p:nvSpPr>
        <p:spPr/>
        <p:txBody>
          <a:bodyPr/>
          <a:lstStyle/>
          <a:p>
            <a:r>
              <a:rPr lang="en-US" sz="4400" dirty="0">
                <a:solidFill>
                  <a:schemeClr val="bg1"/>
                </a:solidFill>
              </a:rPr>
              <a:t>Microsoft Windows </a:t>
            </a:r>
            <a:br>
              <a:rPr lang="en-US" sz="4400" dirty="0">
                <a:solidFill>
                  <a:schemeClr val="bg1"/>
                </a:solidFill>
              </a:rPr>
            </a:br>
            <a:r>
              <a:rPr lang="en-US" sz="4400" dirty="0">
                <a:solidFill>
                  <a:schemeClr val="bg1"/>
                </a:solidFill>
              </a:rPr>
              <a:t>Virtual Desktop </a:t>
            </a:r>
          </a:p>
        </p:txBody>
      </p:sp>
      <p:sp>
        <p:nvSpPr>
          <p:cNvPr id="2" name="Rectangle 1">
            <a:extLst>
              <a:ext uri="{FF2B5EF4-FFF2-40B4-BE49-F238E27FC236}">
                <a16:creationId xmlns:a16="http://schemas.microsoft.com/office/drawing/2014/main" id="{24EAE567-AACF-4D25-AFC6-3F5CD18C934E}"/>
              </a:ext>
            </a:extLst>
          </p:cNvPr>
          <p:cNvSpPr/>
          <p:nvPr/>
        </p:nvSpPr>
        <p:spPr>
          <a:xfrm>
            <a:off x="6096249" y="3309840"/>
            <a:ext cx="243978" cy="374846"/>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0" name="Text Placeholder 6">
            <a:extLst>
              <a:ext uri="{FF2B5EF4-FFF2-40B4-BE49-F238E27FC236}">
                <a16:creationId xmlns:a16="http://schemas.microsoft.com/office/drawing/2014/main" id="{01A97E77-1FB9-49C4-8DA9-3AB84E29E230}"/>
              </a:ext>
            </a:extLst>
          </p:cNvPr>
          <p:cNvSpPr>
            <a:spLocks noGrp="1"/>
          </p:cNvSpPr>
          <p:nvPr>
            <p:ph type="body" sz="quarter" idx="12"/>
          </p:nvPr>
        </p:nvSpPr>
        <p:spPr>
          <a:xfrm>
            <a:off x="434977" y="4935118"/>
            <a:ext cx="9590081" cy="964256"/>
          </a:xfrm>
        </p:spPr>
        <p:txBody>
          <a:bodyPr/>
          <a:lstStyle/>
          <a:p>
            <a:r>
              <a:rPr lang="en-US" dirty="0"/>
              <a:t>Quickly deploy virtual desktops and apps to enable secure remote work</a:t>
            </a:r>
          </a:p>
        </p:txBody>
      </p:sp>
    </p:spTree>
    <p:extLst>
      <p:ext uri="{BB962C8B-B14F-4D97-AF65-F5344CB8AC3E}">
        <p14:creationId xmlns:p14="http://schemas.microsoft.com/office/powerpoint/2010/main" val="113332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935ACCD9-B17D-45D2-9095-DFDA5BF54CE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6" imgW="425" imgH="424" progId="TCLayout.ActiveDocument.1">
                  <p:embed/>
                </p:oleObj>
              </mc:Choice>
              <mc:Fallback>
                <p:oleObj name="think-cell Slide" r:id="rId6" imgW="425" imgH="424" progId="TCLayout.ActiveDocument.1">
                  <p:embed/>
                  <p:pic>
                    <p:nvPicPr>
                      <p:cNvPr id="37" name="Object 36" hidden="1">
                        <a:extLst>
                          <a:ext uri="{FF2B5EF4-FFF2-40B4-BE49-F238E27FC236}">
                            <a16:creationId xmlns:a16="http://schemas.microsoft.com/office/drawing/2014/main" id="{935ACCD9-B17D-45D2-9095-DFDA5BF54CE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6" name="Rectangle 35" hidden="1">
            <a:extLst>
              <a:ext uri="{FF2B5EF4-FFF2-40B4-BE49-F238E27FC236}">
                <a16:creationId xmlns:a16="http://schemas.microsoft.com/office/drawing/2014/main" id="{A02D6CD8-2632-46DC-96AD-28F108B87A33}"/>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1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When is virtualization useful?</a:t>
            </a:r>
          </a:p>
        </p:txBody>
      </p:sp>
      <p:grpSp>
        <p:nvGrpSpPr>
          <p:cNvPr id="45" name="Group 44">
            <a:extLst>
              <a:ext uri="{FF2B5EF4-FFF2-40B4-BE49-F238E27FC236}">
                <a16:creationId xmlns:a16="http://schemas.microsoft.com/office/drawing/2014/main" id="{1280153B-FA7F-4531-9821-B9AC01704FCD}"/>
              </a:ext>
            </a:extLst>
          </p:cNvPr>
          <p:cNvGrpSpPr/>
          <p:nvPr/>
        </p:nvGrpSpPr>
        <p:grpSpPr>
          <a:xfrm>
            <a:off x="589378" y="1377188"/>
            <a:ext cx="2392582" cy="2392576"/>
            <a:chOff x="528418" y="1377188"/>
            <a:chExt cx="2392582" cy="2392576"/>
          </a:xfrm>
        </p:grpSpPr>
        <p:pic>
          <p:nvPicPr>
            <p:cNvPr id="38" name="Picture 37">
              <a:extLst>
                <a:ext uri="{FF2B5EF4-FFF2-40B4-BE49-F238E27FC236}">
                  <a16:creationId xmlns:a16="http://schemas.microsoft.com/office/drawing/2014/main" id="{42ACA26F-54EC-4D3B-863F-7CAC418FC3EE}"/>
                </a:ext>
              </a:extLst>
            </p:cNvPr>
            <p:cNvPicPr>
              <a:picLocks noChangeAspect="1"/>
            </p:cNvPicPr>
            <p:nvPr/>
          </p:nvPicPr>
          <p:blipFill rotWithShape="1">
            <a:blip r:embed="rId8">
              <a:extLst>
                <a:ext uri="{28A0092B-C50C-407E-A947-70E740481C1C}">
                  <a14:useLocalDpi xmlns:a14="http://schemas.microsoft.com/office/drawing/2010/main" val="0"/>
                </a:ext>
              </a:extLst>
            </a:blip>
            <a:srcRect l="5633" t="4624" r="4555" b="5564"/>
            <a:stretch/>
          </p:blipFill>
          <p:spPr>
            <a:xfrm>
              <a:off x="806933" y="1683720"/>
              <a:ext cx="1779513" cy="1779512"/>
            </a:xfrm>
            <a:custGeom>
              <a:avLst/>
              <a:gdLst>
                <a:gd name="connsiteX0" fmla="*/ 889757 w 1779513"/>
                <a:gd name="connsiteY0" fmla="*/ 0 h 1779512"/>
                <a:gd name="connsiteX1" fmla="*/ 1779513 w 1779513"/>
                <a:gd name="connsiteY1" fmla="*/ 889756 h 1779512"/>
                <a:gd name="connsiteX2" fmla="*/ 889757 w 1779513"/>
                <a:gd name="connsiteY2" fmla="*/ 1779512 h 1779512"/>
                <a:gd name="connsiteX3" fmla="*/ 0 w 1779513"/>
                <a:gd name="connsiteY3" fmla="*/ 889756 h 1779512"/>
                <a:gd name="connsiteX4" fmla="*/ 889757 w 1779513"/>
                <a:gd name="connsiteY4" fmla="*/ 0 h 1779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3" h="1779512">
                  <a:moveTo>
                    <a:pt x="889757" y="0"/>
                  </a:moveTo>
                  <a:cubicBezTo>
                    <a:pt x="1381155" y="0"/>
                    <a:pt x="1779513" y="398358"/>
                    <a:pt x="1779513" y="889756"/>
                  </a:cubicBezTo>
                  <a:cubicBezTo>
                    <a:pt x="1779513" y="1381154"/>
                    <a:pt x="1381155" y="1779512"/>
                    <a:pt x="889757" y="1779512"/>
                  </a:cubicBezTo>
                  <a:cubicBezTo>
                    <a:pt x="398358" y="1779512"/>
                    <a:pt x="0" y="1381154"/>
                    <a:pt x="0" y="889756"/>
                  </a:cubicBezTo>
                  <a:cubicBezTo>
                    <a:pt x="0" y="398358"/>
                    <a:pt x="398358" y="0"/>
                    <a:pt x="889757" y="0"/>
                  </a:cubicBezTo>
                  <a:close/>
                </a:path>
              </a:pathLst>
            </a:custGeom>
          </p:spPr>
        </p:pic>
        <p:sp>
          <p:nvSpPr>
            <p:cNvPr id="25" name="Arc 24">
              <a:extLst>
                <a:ext uri="{FF2B5EF4-FFF2-40B4-BE49-F238E27FC236}">
                  <a16:creationId xmlns:a16="http://schemas.microsoft.com/office/drawing/2014/main" id="{C25955E0-4DD0-48BC-9714-9674D5C6C457}"/>
                </a:ext>
              </a:extLst>
            </p:cNvPr>
            <p:cNvSpPr/>
            <p:nvPr/>
          </p:nvSpPr>
          <p:spPr bwMode="auto">
            <a:xfrm>
              <a:off x="528418"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Arc 25">
              <a:extLst>
                <a:ext uri="{FF2B5EF4-FFF2-40B4-BE49-F238E27FC236}">
                  <a16:creationId xmlns:a16="http://schemas.microsoft.com/office/drawing/2014/main" id="{3C829ACE-5952-428F-AADD-5BBC84DB7022}"/>
                </a:ext>
              </a:extLst>
            </p:cNvPr>
            <p:cNvSpPr/>
            <p:nvPr/>
          </p:nvSpPr>
          <p:spPr bwMode="auto">
            <a:xfrm>
              <a:off x="671692" y="1520461"/>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30AB3211-A9F6-4D03-93B3-DE8A75AA906F}"/>
              </a:ext>
            </a:extLst>
          </p:cNvPr>
          <p:cNvGrpSpPr/>
          <p:nvPr/>
        </p:nvGrpSpPr>
        <p:grpSpPr>
          <a:xfrm>
            <a:off x="556358" y="3962001"/>
            <a:ext cx="2458622" cy="2334602"/>
            <a:chOff x="556358" y="3962001"/>
            <a:chExt cx="2458622" cy="2334602"/>
          </a:xfrm>
        </p:grpSpPr>
        <p:sp>
          <p:nvSpPr>
            <p:cNvPr id="49" name="Rectangle 48">
              <a:extLst>
                <a:ext uri="{FF2B5EF4-FFF2-40B4-BE49-F238E27FC236}">
                  <a16:creationId xmlns:a16="http://schemas.microsoft.com/office/drawing/2014/main" id="{06DE3A2F-0E94-46B5-A0F3-10CB6FF23CFC}"/>
                </a:ext>
              </a:extLst>
            </p:cNvPr>
            <p:cNvSpPr/>
            <p:nvPr/>
          </p:nvSpPr>
          <p:spPr bwMode="auto">
            <a:xfrm>
              <a:off x="923932" y="3962001"/>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700815"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Security </a:t>
              </a:r>
            </a:p>
            <a:p>
              <a:pPr marL="0" marR="0" lvl="0" indent="0" algn="ctr" defTabSz="700815"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and regulation</a:t>
              </a:r>
            </a:p>
          </p:txBody>
        </p:sp>
        <p:sp>
          <p:nvSpPr>
            <p:cNvPr id="50" name="Rectangle 49">
              <a:extLst>
                <a:ext uri="{FF2B5EF4-FFF2-40B4-BE49-F238E27FC236}">
                  <a16:creationId xmlns:a16="http://schemas.microsoft.com/office/drawing/2014/main" id="{39DB39E6-A1B8-4F2A-A765-9F88D511BCED}"/>
                </a:ext>
              </a:extLst>
            </p:cNvPr>
            <p:cNvSpPr/>
            <p:nvPr/>
          </p:nvSpPr>
          <p:spPr bwMode="auto">
            <a:xfrm>
              <a:off x="556358" y="4746170"/>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Financial services</a:t>
              </a:r>
            </a:p>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Health care</a:t>
              </a:r>
            </a:p>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Government</a:t>
              </a:r>
            </a:p>
          </p:txBody>
        </p:sp>
      </p:grpSp>
      <p:grpSp>
        <p:nvGrpSpPr>
          <p:cNvPr id="46" name="Group 45">
            <a:extLst>
              <a:ext uri="{FF2B5EF4-FFF2-40B4-BE49-F238E27FC236}">
                <a16:creationId xmlns:a16="http://schemas.microsoft.com/office/drawing/2014/main" id="{D177ADB9-B834-4BBB-AD8F-45D6F393C8C0}"/>
              </a:ext>
            </a:extLst>
          </p:cNvPr>
          <p:cNvGrpSpPr/>
          <p:nvPr/>
        </p:nvGrpSpPr>
        <p:grpSpPr>
          <a:xfrm>
            <a:off x="3605840" y="1377188"/>
            <a:ext cx="2392582" cy="2392576"/>
            <a:chOff x="3554193" y="1377188"/>
            <a:chExt cx="2392582" cy="2392576"/>
          </a:xfrm>
        </p:grpSpPr>
        <p:pic>
          <p:nvPicPr>
            <p:cNvPr id="40" name="Picture 39">
              <a:extLst>
                <a:ext uri="{FF2B5EF4-FFF2-40B4-BE49-F238E27FC236}">
                  <a16:creationId xmlns:a16="http://schemas.microsoft.com/office/drawing/2014/main" id="{F75ED583-90B3-4D1E-870D-F3B4C60F1C8B}"/>
                </a:ext>
              </a:extLst>
            </p:cNvPr>
            <p:cNvPicPr>
              <a:picLocks noChangeAspect="1"/>
            </p:cNvPicPr>
            <p:nvPr/>
          </p:nvPicPr>
          <p:blipFill rotWithShape="1">
            <a:blip r:embed="rId9">
              <a:extLst>
                <a:ext uri="{28A0092B-C50C-407E-A947-70E740481C1C}">
                  <a14:useLocalDpi xmlns:a14="http://schemas.microsoft.com/office/drawing/2010/main" val="0"/>
                </a:ext>
              </a:extLst>
            </a:blip>
            <a:srcRect l="3252" t="1395" r="4199" b="6144"/>
            <a:stretch/>
          </p:blipFill>
          <p:spPr>
            <a:xfrm>
              <a:off x="3829959"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5" y="0"/>
                    <a:pt x="1779512" y="398358"/>
                    <a:pt x="1779512" y="889756"/>
                  </a:cubicBezTo>
                  <a:cubicBezTo>
                    <a:pt x="1779512" y="1381154"/>
                    <a:pt x="1381155" y="1779511"/>
                    <a:pt x="889756" y="1779511"/>
                  </a:cubicBezTo>
                  <a:cubicBezTo>
                    <a:pt x="398359" y="1779511"/>
                    <a:pt x="0" y="1381154"/>
                    <a:pt x="0" y="889756"/>
                  </a:cubicBezTo>
                  <a:cubicBezTo>
                    <a:pt x="0" y="398358"/>
                    <a:pt x="398359" y="0"/>
                    <a:pt x="889756" y="0"/>
                  </a:cubicBezTo>
                  <a:close/>
                </a:path>
              </a:pathLst>
            </a:custGeom>
          </p:spPr>
        </p:pic>
        <p:sp>
          <p:nvSpPr>
            <p:cNvPr id="27" name="Arc 26">
              <a:extLst>
                <a:ext uri="{FF2B5EF4-FFF2-40B4-BE49-F238E27FC236}">
                  <a16:creationId xmlns:a16="http://schemas.microsoft.com/office/drawing/2014/main" id="{2D81C4A1-4E32-4DA0-9D91-9E53D66B4D74}"/>
                </a:ext>
              </a:extLst>
            </p:cNvPr>
            <p:cNvSpPr/>
            <p:nvPr/>
          </p:nvSpPr>
          <p:spPr bwMode="auto">
            <a:xfrm>
              <a:off x="3554193"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Arc 27">
              <a:extLst>
                <a:ext uri="{FF2B5EF4-FFF2-40B4-BE49-F238E27FC236}">
                  <a16:creationId xmlns:a16="http://schemas.microsoft.com/office/drawing/2014/main" id="{9CC03CA3-C388-4A82-9A49-F47EE1A8936E}"/>
                </a:ext>
              </a:extLst>
            </p:cNvPr>
            <p:cNvSpPr/>
            <p:nvPr/>
          </p:nvSpPr>
          <p:spPr bwMode="auto">
            <a:xfrm>
              <a:off x="3697467"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62BF4371-47EB-4860-9405-89D8918A73EC}"/>
              </a:ext>
            </a:extLst>
          </p:cNvPr>
          <p:cNvGrpSpPr/>
          <p:nvPr/>
        </p:nvGrpSpPr>
        <p:grpSpPr>
          <a:xfrm>
            <a:off x="3572820" y="3962000"/>
            <a:ext cx="2458622" cy="2334602"/>
            <a:chOff x="3572820" y="3962000"/>
            <a:chExt cx="2458622" cy="2334602"/>
          </a:xfrm>
        </p:grpSpPr>
        <p:sp>
          <p:nvSpPr>
            <p:cNvPr id="51" name="Rectangle 50">
              <a:extLst>
                <a:ext uri="{FF2B5EF4-FFF2-40B4-BE49-F238E27FC236}">
                  <a16:creationId xmlns:a16="http://schemas.microsoft.com/office/drawing/2014/main" id="{1E034119-459D-4A04-B3D0-57C38345821D}"/>
                </a:ext>
              </a:extLst>
            </p:cNvPr>
            <p:cNvSpPr/>
            <p:nvPr/>
          </p:nvSpPr>
          <p:spPr bwMode="auto">
            <a:xfrm>
              <a:off x="3940394" y="3962000"/>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700815"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Elastic</a:t>
              </a:r>
            </a:p>
            <a:p>
              <a:pPr marL="0" marR="0" lvl="0" indent="0" algn="ctr" defTabSz="700815"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workforce</a:t>
              </a:r>
            </a:p>
          </p:txBody>
        </p:sp>
        <p:sp>
          <p:nvSpPr>
            <p:cNvPr id="52" name="Rectangle 51">
              <a:extLst>
                <a:ext uri="{FF2B5EF4-FFF2-40B4-BE49-F238E27FC236}">
                  <a16:creationId xmlns:a16="http://schemas.microsoft.com/office/drawing/2014/main" id="{CB788684-1F38-4558-90FA-D4EA92EB320B}"/>
                </a:ext>
              </a:extLst>
            </p:cNvPr>
            <p:cNvSpPr/>
            <p:nvPr/>
          </p:nvSpPr>
          <p:spPr bwMode="auto">
            <a:xfrm>
              <a:off x="3572820" y="4746169"/>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Mergers and acquisition</a:t>
              </a:r>
            </a:p>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Short-term employees</a:t>
              </a:r>
            </a:p>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Contractors and partners</a:t>
              </a:r>
            </a:p>
          </p:txBody>
        </p:sp>
      </p:grpSp>
      <p:grpSp>
        <p:nvGrpSpPr>
          <p:cNvPr id="47" name="Group 46">
            <a:extLst>
              <a:ext uri="{FF2B5EF4-FFF2-40B4-BE49-F238E27FC236}">
                <a16:creationId xmlns:a16="http://schemas.microsoft.com/office/drawing/2014/main" id="{28DCADDF-02EF-40E2-B4E0-91044894024E}"/>
              </a:ext>
            </a:extLst>
          </p:cNvPr>
          <p:cNvGrpSpPr/>
          <p:nvPr/>
        </p:nvGrpSpPr>
        <p:grpSpPr>
          <a:xfrm>
            <a:off x="6622302" y="1377188"/>
            <a:ext cx="2392582" cy="2392576"/>
            <a:chOff x="6579968" y="1377188"/>
            <a:chExt cx="2392582" cy="2392576"/>
          </a:xfrm>
        </p:grpSpPr>
        <p:pic>
          <p:nvPicPr>
            <p:cNvPr id="42" name="Picture 41" descr="A person sitting on a bench in front of a window&#10;&#10;Description generated with high confidence">
              <a:extLst>
                <a:ext uri="{FF2B5EF4-FFF2-40B4-BE49-F238E27FC236}">
                  <a16:creationId xmlns:a16="http://schemas.microsoft.com/office/drawing/2014/main" id="{C29DA5D9-650E-4BDB-BD99-52FE34F4D17B}"/>
                </a:ext>
              </a:extLst>
            </p:cNvPr>
            <p:cNvPicPr>
              <a:picLocks noChangeAspect="1"/>
            </p:cNvPicPr>
            <p:nvPr/>
          </p:nvPicPr>
          <p:blipFill rotWithShape="1">
            <a:blip r:embed="rId10">
              <a:extLst>
                <a:ext uri="{28A0092B-C50C-407E-A947-70E740481C1C}">
                  <a14:useLocalDpi xmlns:a14="http://schemas.microsoft.com/office/drawing/2010/main" val="0"/>
                </a:ext>
              </a:extLst>
            </a:blip>
            <a:srcRect l="2427" t="3113" r="2343" b="1818"/>
            <a:stretch/>
          </p:blipFill>
          <p:spPr>
            <a:xfrm>
              <a:off x="6855734"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5" y="0"/>
                    <a:pt x="1779512" y="398358"/>
                    <a:pt x="1779512" y="889756"/>
                  </a:cubicBezTo>
                  <a:cubicBezTo>
                    <a:pt x="1779512" y="1381154"/>
                    <a:pt x="1381155" y="1779511"/>
                    <a:pt x="889756" y="1779511"/>
                  </a:cubicBezTo>
                  <a:cubicBezTo>
                    <a:pt x="398359" y="1779511"/>
                    <a:pt x="0" y="1381154"/>
                    <a:pt x="0" y="889756"/>
                  </a:cubicBezTo>
                  <a:cubicBezTo>
                    <a:pt x="0" y="398358"/>
                    <a:pt x="398359" y="0"/>
                    <a:pt x="889756" y="0"/>
                  </a:cubicBezTo>
                  <a:close/>
                </a:path>
              </a:pathLst>
            </a:custGeom>
          </p:spPr>
        </p:pic>
        <p:sp>
          <p:nvSpPr>
            <p:cNvPr id="29" name="Arc 28">
              <a:extLst>
                <a:ext uri="{FF2B5EF4-FFF2-40B4-BE49-F238E27FC236}">
                  <a16:creationId xmlns:a16="http://schemas.microsoft.com/office/drawing/2014/main" id="{9D4A6AC9-F20E-46B6-9BAF-B7A5B08E0AEC}"/>
                </a:ext>
              </a:extLst>
            </p:cNvPr>
            <p:cNvSpPr/>
            <p:nvPr/>
          </p:nvSpPr>
          <p:spPr bwMode="auto">
            <a:xfrm>
              <a:off x="6579968"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Arc 29">
              <a:extLst>
                <a:ext uri="{FF2B5EF4-FFF2-40B4-BE49-F238E27FC236}">
                  <a16:creationId xmlns:a16="http://schemas.microsoft.com/office/drawing/2014/main" id="{77886E04-9870-4F51-82DC-5298B65971ED}"/>
                </a:ext>
              </a:extLst>
            </p:cNvPr>
            <p:cNvSpPr/>
            <p:nvPr/>
          </p:nvSpPr>
          <p:spPr bwMode="auto">
            <a:xfrm>
              <a:off x="6723242"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DD65EBAE-74BA-49F8-838C-929E17FE0B3C}"/>
              </a:ext>
            </a:extLst>
          </p:cNvPr>
          <p:cNvGrpSpPr/>
          <p:nvPr/>
        </p:nvGrpSpPr>
        <p:grpSpPr>
          <a:xfrm>
            <a:off x="6589282" y="3959403"/>
            <a:ext cx="2458622" cy="2334602"/>
            <a:chOff x="6589282" y="3959403"/>
            <a:chExt cx="2458622" cy="2334602"/>
          </a:xfrm>
        </p:grpSpPr>
        <p:sp>
          <p:nvSpPr>
            <p:cNvPr id="53" name="Rectangle 52">
              <a:extLst>
                <a:ext uri="{FF2B5EF4-FFF2-40B4-BE49-F238E27FC236}">
                  <a16:creationId xmlns:a16="http://schemas.microsoft.com/office/drawing/2014/main" id="{A2C66C25-9473-4A6A-8085-89B32978CC06}"/>
                </a:ext>
              </a:extLst>
            </p:cNvPr>
            <p:cNvSpPr/>
            <p:nvPr/>
          </p:nvSpPr>
          <p:spPr bwMode="auto">
            <a:xfrm>
              <a:off x="6956856" y="3959403"/>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700815"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Remote</a:t>
              </a:r>
            </a:p>
            <a:p>
              <a:pPr marL="0" marR="0" lvl="0" indent="0" algn="ctr" defTabSz="700815"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employees</a:t>
              </a:r>
            </a:p>
          </p:txBody>
        </p:sp>
        <p:sp>
          <p:nvSpPr>
            <p:cNvPr id="54" name="Rectangle 53">
              <a:extLst>
                <a:ext uri="{FF2B5EF4-FFF2-40B4-BE49-F238E27FC236}">
                  <a16:creationId xmlns:a16="http://schemas.microsoft.com/office/drawing/2014/main" id="{4515FD59-0AAC-475F-B767-EF2279471D5D}"/>
                </a:ext>
              </a:extLst>
            </p:cNvPr>
            <p:cNvSpPr/>
            <p:nvPr/>
          </p:nvSpPr>
          <p:spPr bwMode="auto">
            <a:xfrm>
              <a:off x="6589282" y="4743572"/>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BYOD and mobile</a:t>
              </a:r>
            </a:p>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Call centers</a:t>
              </a:r>
            </a:p>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Branch workers</a:t>
              </a:r>
            </a:p>
          </p:txBody>
        </p:sp>
      </p:grpSp>
      <p:grpSp>
        <p:nvGrpSpPr>
          <p:cNvPr id="48" name="Group 47">
            <a:extLst>
              <a:ext uri="{FF2B5EF4-FFF2-40B4-BE49-F238E27FC236}">
                <a16:creationId xmlns:a16="http://schemas.microsoft.com/office/drawing/2014/main" id="{6B573E0A-EE3D-426E-BD2A-BE06FADDD373}"/>
              </a:ext>
            </a:extLst>
          </p:cNvPr>
          <p:cNvGrpSpPr/>
          <p:nvPr/>
        </p:nvGrpSpPr>
        <p:grpSpPr>
          <a:xfrm>
            <a:off x="9638763" y="1377188"/>
            <a:ext cx="2392582" cy="2392576"/>
            <a:chOff x="9605743" y="1377188"/>
            <a:chExt cx="2392582" cy="2392576"/>
          </a:xfrm>
        </p:grpSpPr>
        <p:pic>
          <p:nvPicPr>
            <p:cNvPr id="44" name="Picture 43" descr="A person standing in a kitchen&#10;&#10;Description generated with high confidence">
              <a:extLst>
                <a:ext uri="{FF2B5EF4-FFF2-40B4-BE49-F238E27FC236}">
                  <a16:creationId xmlns:a16="http://schemas.microsoft.com/office/drawing/2014/main" id="{D8844DFA-7CF8-45B2-B3EB-258B3C04380A}"/>
                </a:ext>
              </a:extLst>
            </p:cNvPr>
            <p:cNvPicPr>
              <a:picLocks noChangeAspect="1"/>
            </p:cNvPicPr>
            <p:nvPr/>
          </p:nvPicPr>
          <p:blipFill rotWithShape="1">
            <a:blip r:embed="rId11">
              <a:extLst>
                <a:ext uri="{28A0092B-C50C-407E-A947-70E740481C1C}">
                  <a14:useLocalDpi xmlns:a14="http://schemas.microsoft.com/office/drawing/2010/main" val="0"/>
                </a:ext>
              </a:extLst>
            </a:blip>
            <a:srcRect l="4392" t="4584" r="5571" b="6215"/>
            <a:stretch/>
          </p:blipFill>
          <p:spPr>
            <a:xfrm>
              <a:off x="9881509"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4" y="0"/>
                    <a:pt x="1779512" y="398358"/>
                    <a:pt x="1779512" y="889756"/>
                  </a:cubicBezTo>
                  <a:cubicBezTo>
                    <a:pt x="1779512" y="1381154"/>
                    <a:pt x="1381154" y="1779511"/>
                    <a:pt x="889756" y="1779511"/>
                  </a:cubicBezTo>
                  <a:cubicBezTo>
                    <a:pt x="398358" y="1779511"/>
                    <a:pt x="0" y="1381154"/>
                    <a:pt x="0" y="889756"/>
                  </a:cubicBezTo>
                  <a:cubicBezTo>
                    <a:pt x="0" y="398358"/>
                    <a:pt x="398358" y="0"/>
                    <a:pt x="889756" y="0"/>
                  </a:cubicBezTo>
                  <a:close/>
                </a:path>
              </a:pathLst>
            </a:custGeom>
          </p:spPr>
        </p:pic>
        <p:sp>
          <p:nvSpPr>
            <p:cNvPr id="31" name="Arc 30">
              <a:extLst>
                <a:ext uri="{FF2B5EF4-FFF2-40B4-BE49-F238E27FC236}">
                  <a16:creationId xmlns:a16="http://schemas.microsoft.com/office/drawing/2014/main" id="{EA37FF08-E540-4615-82DF-FEC97EE40068}"/>
                </a:ext>
              </a:extLst>
            </p:cNvPr>
            <p:cNvSpPr/>
            <p:nvPr/>
          </p:nvSpPr>
          <p:spPr bwMode="auto">
            <a:xfrm>
              <a:off x="9605743"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Arc 31">
              <a:extLst>
                <a:ext uri="{FF2B5EF4-FFF2-40B4-BE49-F238E27FC236}">
                  <a16:creationId xmlns:a16="http://schemas.microsoft.com/office/drawing/2014/main" id="{BAFC053A-2158-4A99-A96A-BF2DE2849E95}"/>
                </a:ext>
              </a:extLst>
            </p:cNvPr>
            <p:cNvSpPr/>
            <p:nvPr/>
          </p:nvSpPr>
          <p:spPr bwMode="auto">
            <a:xfrm>
              <a:off x="9749017"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D267E936-8ED3-4DCA-AA0A-7FA0B18017C3}"/>
              </a:ext>
            </a:extLst>
          </p:cNvPr>
          <p:cNvGrpSpPr/>
          <p:nvPr/>
        </p:nvGrpSpPr>
        <p:grpSpPr>
          <a:xfrm>
            <a:off x="9605743" y="3959403"/>
            <a:ext cx="2458622" cy="2334602"/>
            <a:chOff x="9605743" y="3959403"/>
            <a:chExt cx="2458622" cy="2334602"/>
          </a:xfrm>
        </p:grpSpPr>
        <p:sp>
          <p:nvSpPr>
            <p:cNvPr id="55" name="Rectangle 54">
              <a:extLst>
                <a:ext uri="{FF2B5EF4-FFF2-40B4-BE49-F238E27FC236}">
                  <a16:creationId xmlns:a16="http://schemas.microsoft.com/office/drawing/2014/main" id="{FB4D8C01-3E1A-49C6-8E01-38109AA9B175}"/>
                </a:ext>
              </a:extLst>
            </p:cNvPr>
            <p:cNvSpPr/>
            <p:nvPr/>
          </p:nvSpPr>
          <p:spPr bwMode="auto">
            <a:xfrm>
              <a:off x="9973317" y="3959403"/>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700815"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Specialized </a:t>
              </a:r>
            </a:p>
            <a:p>
              <a:pPr marL="0" marR="0" lvl="0" indent="0" algn="ctr" defTabSz="700815"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workloads</a:t>
              </a:r>
            </a:p>
          </p:txBody>
        </p:sp>
        <p:sp>
          <p:nvSpPr>
            <p:cNvPr id="56" name="Rectangle 55">
              <a:extLst>
                <a:ext uri="{FF2B5EF4-FFF2-40B4-BE49-F238E27FC236}">
                  <a16:creationId xmlns:a16="http://schemas.microsoft.com/office/drawing/2014/main" id="{3A82C839-5D13-41CA-9393-E3F087DBC94A}"/>
                </a:ext>
              </a:extLst>
            </p:cNvPr>
            <p:cNvSpPr/>
            <p:nvPr/>
          </p:nvSpPr>
          <p:spPr bwMode="auto">
            <a:xfrm>
              <a:off x="9605743" y="4743572"/>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Design and engineering</a:t>
              </a:r>
            </a:p>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Legacy apps</a:t>
              </a:r>
            </a:p>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Software dev test</a:t>
              </a:r>
            </a:p>
          </p:txBody>
        </p:sp>
      </p:grpSp>
      <p:cxnSp>
        <p:nvCxnSpPr>
          <p:cNvPr id="61" name="Straight Connector 60">
            <a:extLst>
              <a:ext uri="{FF2B5EF4-FFF2-40B4-BE49-F238E27FC236}">
                <a16:creationId xmlns:a16="http://schemas.microsoft.com/office/drawing/2014/main" id="{B51714B8-75E2-4C71-B1A3-A4BF2F026109}"/>
              </a:ext>
            </a:extLst>
          </p:cNvPr>
          <p:cNvCxnSpPr>
            <a:cxnSpLocks/>
          </p:cNvCxnSpPr>
          <p:nvPr/>
        </p:nvCxnSpPr>
        <p:spPr>
          <a:xfrm>
            <a:off x="3293900" y="4316826"/>
            <a:ext cx="0" cy="1483839"/>
          </a:xfrm>
          <a:prstGeom prst="line">
            <a:avLst/>
          </a:prstGeom>
          <a:noFill/>
          <a:ln w="3175">
            <a:solidFill>
              <a:schemeClr val="bg1">
                <a:lumMod val="85000"/>
              </a:schemeClr>
            </a:solidFill>
            <a:headEnd type="oval" w="sm" len="sm"/>
            <a:tailEnd type="oval" w="sm" len="sm"/>
          </a:ln>
        </p:spPr>
      </p:cxnSp>
      <p:cxnSp>
        <p:nvCxnSpPr>
          <p:cNvPr id="62" name="Straight Connector 61">
            <a:extLst>
              <a:ext uri="{FF2B5EF4-FFF2-40B4-BE49-F238E27FC236}">
                <a16:creationId xmlns:a16="http://schemas.microsoft.com/office/drawing/2014/main" id="{853121AF-979B-4DE6-9B5C-CA58FBF3844E}"/>
              </a:ext>
            </a:extLst>
          </p:cNvPr>
          <p:cNvCxnSpPr>
            <a:cxnSpLocks/>
          </p:cNvCxnSpPr>
          <p:nvPr/>
        </p:nvCxnSpPr>
        <p:spPr>
          <a:xfrm>
            <a:off x="6310362" y="4316826"/>
            <a:ext cx="0" cy="1483839"/>
          </a:xfrm>
          <a:prstGeom prst="line">
            <a:avLst/>
          </a:prstGeom>
          <a:noFill/>
          <a:ln w="3175">
            <a:solidFill>
              <a:schemeClr val="bg1">
                <a:lumMod val="85000"/>
              </a:schemeClr>
            </a:solidFill>
            <a:headEnd type="oval" w="sm" len="sm"/>
            <a:tailEnd type="oval" w="sm" len="sm"/>
          </a:ln>
        </p:spPr>
      </p:cxnSp>
      <p:cxnSp>
        <p:nvCxnSpPr>
          <p:cNvPr id="63" name="Straight Connector 62">
            <a:extLst>
              <a:ext uri="{FF2B5EF4-FFF2-40B4-BE49-F238E27FC236}">
                <a16:creationId xmlns:a16="http://schemas.microsoft.com/office/drawing/2014/main" id="{EB6602FC-212E-43EF-BBC0-4B5F547BEA19}"/>
              </a:ext>
            </a:extLst>
          </p:cNvPr>
          <p:cNvCxnSpPr>
            <a:cxnSpLocks/>
          </p:cNvCxnSpPr>
          <p:nvPr/>
        </p:nvCxnSpPr>
        <p:spPr>
          <a:xfrm>
            <a:off x="9326824" y="4316826"/>
            <a:ext cx="0" cy="1483839"/>
          </a:xfrm>
          <a:prstGeom prst="line">
            <a:avLst/>
          </a:prstGeom>
          <a:noFill/>
          <a:ln w="3175">
            <a:solidFill>
              <a:schemeClr val="bg1">
                <a:lumMod val="85000"/>
              </a:schemeClr>
            </a:solidFill>
            <a:headEnd type="oval" w="sm" len="sm"/>
            <a:tailEnd type="oval" w="sm" len="sm"/>
          </a:ln>
        </p:spPr>
      </p:cxnSp>
    </p:spTree>
    <p:extLst>
      <p:ext uri="{BB962C8B-B14F-4D97-AF65-F5344CB8AC3E}">
        <p14:creationId xmlns:p14="http://schemas.microsoft.com/office/powerpoint/2010/main" val="2579277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2" presetClass="entr" presetSubtype="4" decel="10000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750" fill="hold"/>
                                        <p:tgtEl>
                                          <p:spTgt spid="64"/>
                                        </p:tgtEl>
                                        <p:attrNameLst>
                                          <p:attrName>ppt_x</p:attrName>
                                        </p:attrNameLst>
                                      </p:cBhvr>
                                      <p:tavLst>
                                        <p:tav tm="0">
                                          <p:val>
                                            <p:strVal val="#ppt_x"/>
                                          </p:val>
                                        </p:tav>
                                        <p:tav tm="100000">
                                          <p:val>
                                            <p:strVal val="#ppt_x"/>
                                          </p:val>
                                        </p:tav>
                                      </p:tavLst>
                                    </p:anim>
                                    <p:anim calcmode="lin" valueType="num">
                                      <p:cBhvr additive="base">
                                        <p:cTn id="20" dur="750" fill="hold"/>
                                        <p:tgtEl>
                                          <p:spTgt spid="6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ppt_x"/>
                                          </p:val>
                                        </p:tav>
                                        <p:tav tm="100000">
                                          <p:val>
                                            <p:strVal val="#ppt_x"/>
                                          </p:val>
                                        </p:tav>
                                      </p:tavLst>
                                    </p:anim>
                                    <p:anim calcmode="lin" valueType="num">
                                      <p:cBhvr additive="base">
                                        <p:cTn id="24" dur="500" fill="hold"/>
                                        <p:tgtEl>
                                          <p:spTgt spid="6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5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750" fill="hold"/>
                                        <p:tgtEl>
                                          <p:spTgt spid="65"/>
                                        </p:tgtEl>
                                        <p:attrNameLst>
                                          <p:attrName>ppt_x</p:attrName>
                                        </p:attrNameLst>
                                      </p:cBhvr>
                                      <p:tavLst>
                                        <p:tav tm="0">
                                          <p:val>
                                            <p:strVal val="#ppt_x"/>
                                          </p:val>
                                        </p:tav>
                                        <p:tav tm="100000">
                                          <p:val>
                                            <p:strVal val="#ppt_x"/>
                                          </p:val>
                                        </p:tav>
                                      </p:tavLst>
                                    </p:anim>
                                    <p:anim calcmode="lin" valueType="num">
                                      <p:cBhvr additive="base">
                                        <p:cTn id="28" dur="750" fill="hold"/>
                                        <p:tgtEl>
                                          <p:spTgt spid="6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25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500" fill="hold"/>
                                        <p:tgtEl>
                                          <p:spTgt spid="62"/>
                                        </p:tgtEl>
                                        <p:attrNameLst>
                                          <p:attrName>ppt_x</p:attrName>
                                        </p:attrNameLst>
                                      </p:cBhvr>
                                      <p:tavLst>
                                        <p:tav tm="0">
                                          <p:val>
                                            <p:strVal val="#ppt_x"/>
                                          </p:val>
                                        </p:tav>
                                        <p:tav tm="100000">
                                          <p:val>
                                            <p:strVal val="#ppt_x"/>
                                          </p:val>
                                        </p:tav>
                                      </p:tavLst>
                                    </p:anim>
                                    <p:anim calcmode="lin" valueType="num">
                                      <p:cBhvr additive="base">
                                        <p:cTn id="32" dur="500" fill="hold"/>
                                        <p:tgtEl>
                                          <p:spTgt spid="62"/>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500"/>
                                  </p:stCondLst>
                                  <p:childTnLst>
                                    <p:set>
                                      <p:cBhvr>
                                        <p:cTn id="34" dur="1" fill="hold">
                                          <p:stCondLst>
                                            <p:cond delay="0"/>
                                          </p:stCondLst>
                                        </p:cTn>
                                        <p:tgtEl>
                                          <p:spTgt spid="66"/>
                                        </p:tgtEl>
                                        <p:attrNameLst>
                                          <p:attrName>style.visibility</p:attrName>
                                        </p:attrNameLst>
                                      </p:cBhvr>
                                      <p:to>
                                        <p:strVal val="visible"/>
                                      </p:to>
                                    </p:set>
                                    <p:anim calcmode="lin" valueType="num">
                                      <p:cBhvr additive="base">
                                        <p:cTn id="35" dur="750" fill="hold"/>
                                        <p:tgtEl>
                                          <p:spTgt spid="66"/>
                                        </p:tgtEl>
                                        <p:attrNameLst>
                                          <p:attrName>ppt_x</p:attrName>
                                        </p:attrNameLst>
                                      </p:cBhvr>
                                      <p:tavLst>
                                        <p:tav tm="0">
                                          <p:val>
                                            <p:strVal val="#ppt_x"/>
                                          </p:val>
                                        </p:tav>
                                        <p:tav tm="100000">
                                          <p:val>
                                            <p:strVal val="#ppt_x"/>
                                          </p:val>
                                        </p:tav>
                                      </p:tavLst>
                                    </p:anim>
                                    <p:anim calcmode="lin" valueType="num">
                                      <p:cBhvr additive="base">
                                        <p:cTn id="36" dur="750" fill="hold"/>
                                        <p:tgtEl>
                                          <p:spTgt spid="6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50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750"/>
                                  </p:stCondLst>
                                  <p:childTnLst>
                                    <p:set>
                                      <p:cBhvr>
                                        <p:cTn id="42" dur="1" fill="hold">
                                          <p:stCondLst>
                                            <p:cond delay="0"/>
                                          </p:stCondLst>
                                        </p:cTn>
                                        <p:tgtEl>
                                          <p:spTgt spid="67"/>
                                        </p:tgtEl>
                                        <p:attrNameLst>
                                          <p:attrName>style.visibility</p:attrName>
                                        </p:attrNameLst>
                                      </p:cBhvr>
                                      <p:to>
                                        <p:strVal val="visible"/>
                                      </p:to>
                                    </p:set>
                                    <p:anim calcmode="lin" valueType="num">
                                      <p:cBhvr additive="base">
                                        <p:cTn id="43" dur="750" fill="hold"/>
                                        <p:tgtEl>
                                          <p:spTgt spid="67"/>
                                        </p:tgtEl>
                                        <p:attrNameLst>
                                          <p:attrName>ppt_x</p:attrName>
                                        </p:attrNameLst>
                                      </p:cBhvr>
                                      <p:tavLst>
                                        <p:tav tm="0">
                                          <p:val>
                                            <p:strVal val="#ppt_x"/>
                                          </p:val>
                                        </p:tav>
                                        <p:tav tm="100000">
                                          <p:val>
                                            <p:strVal val="#ppt_x"/>
                                          </p:val>
                                        </p:tav>
                                      </p:tavLst>
                                    </p:anim>
                                    <p:anim calcmode="lin" valueType="num">
                                      <p:cBhvr additive="base">
                                        <p:cTn id="44" dur="75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2">
            <a:extLst>
              <a:ext uri="{FF2B5EF4-FFF2-40B4-BE49-F238E27FC236}">
                <a16:creationId xmlns:a16="http://schemas.microsoft.com/office/drawing/2014/main" id="{847591EE-95AA-46F2-8EF9-3A6F7E013951}"/>
              </a:ext>
            </a:extLst>
          </p:cNvPr>
          <p:cNvSpPr txBox="1">
            <a:spLocks/>
          </p:cNvSpPr>
          <p:nvPr/>
        </p:nvSpPr>
        <p:spPr>
          <a:xfrm>
            <a:off x="1515866" y="2300207"/>
            <a:ext cx="8597766" cy="925998"/>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20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Provide a full-desktop, authenticated </a:t>
            </a:r>
          </a:p>
          <a:p>
            <a:pPr marL="0" marR="0" lvl="0" indent="0" algn="l" defTabSz="93220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experience for users at every level</a:t>
            </a:r>
          </a:p>
          <a:p>
            <a:pPr marL="0" marR="0" lvl="0" indent="0" algn="l" defTabSz="93220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sp>
        <p:nvSpPr>
          <p:cNvPr id="47" name="Text Placeholder 2">
            <a:extLst>
              <a:ext uri="{FF2B5EF4-FFF2-40B4-BE49-F238E27FC236}">
                <a16:creationId xmlns:a16="http://schemas.microsoft.com/office/drawing/2014/main" id="{2E383424-9715-4997-8E1E-24F09B6ED6BE}"/>
              </a:ext>
            </a:extLst>
          </p:cNvPr>
          <p:cNvSpPr txBox="1">
            <a:spLocks/>
          </p:cNvSpPr>
          <p:nvPr/>
        </p:nvSpPr>
        <p:spPr>
          <a:xfrm>
            <a:off x="1515866" y="3712918"/>
            <a:ext cx="3363939" cy="369176"/>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4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Reduce the costs and time spent </a:t>
            </a:r>
          </a:p>
          <a:p>
            <a:pPr marL="0" marR="0" lvl="0" indent="0" algn="l" defTabSz="913841"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4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managing on-premises infrastructure</a:t>
            </a:r>
          </a:p>
        </p:txBody>
      </p:sp>
      <p:sp>
        <p:nvSpPr>
          <p:cNvPr id="18" name="Text Placeholder 2">
            <a:extLst>
              <a:ext uri="{FF2B5EF4-FFF2-40B4-BE49-F238E27FC236}">
                <a16:creationId xmlns:a16="http://schemas.microsoft.com/office/drawing/2014/main" id="{3ED0D7CD-A148-45BC-8FD9-B8C4A8115A11}"/>
              </a:ext>
            </a:extLst>
          </p:cNvPr>
          <p:cNvSpPr txBox="1">
            <a:spLocks/>
          </p:cNvSpPr>
          <p:nvPr/>
        </p:nvSpPr>
        <p:spPr>
          <a:xfrm>
            <a:off x="1505233" y="6089500"/>
            <a:ext cx="3363939" cy="369176"/>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20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Deploy and scale in minutes</a:t>
            </a:r>
          </a:p>
        </p:txBody>
      </p:sp>
      <p:sp>
        <p:nvSpPr>
          <p:cNvPr id="2" name="Title 1">
            <a:extLst>
              <a:ext uri="{FF2B5EF4-FFF2-40B4-BE49-F238E27FC236}">
                <a16:creationId xmlns:a16="http://schemas.microsoft.com/office/drawing/2014/main" id="{96F1A8E0-8AE0-4CA8-ACC0-4FD320BEE47E}"/>
              </a:ext>
            </a:extLst>
          </p:cNvPr>
          <p:cNvSpPr>
            <a:spLocks noGrp="1"/>
          </p:cNvSpPr>
          <p:nvPr>
            <p:ph type="title"/>
          </p:nvPr>
        </p:nvSpPr>
        <p:spPr>
          <a:xfrm>
            <a:off x="600855" y="466302"/>
            <a:ext cx="5617382" cy="669243"/>
          </a:xfrm>
        </p:spPr>
        <p:txBody>
          <a:bodyPr/>
          <a:lstStyle/>
          <a:p>
            <a:pPr defTabSz="932563">
              <a:lnSpc>
                <a:spcPct val="90000"/>
              </a:lnSpc>
            </a:pPr>
            <a:r>
              <a:rPr lang="en-US" sz="3199" spc="-150">
                <a:solidFill>
                  <a:srgbClr val="000000"/>
                </a:solidFill>
              </a:rPr>
              <a:t>Windows Virtual Desktop is available worldwide</a:t>
            </a:r>
          </a:p>
        </p:txBody>
      </p:sp>
      <p:grpSp>
        <p:nvGrpSpPr>
          <p:cNvPr id="31" name="Graphic 43" descr=" collaborate">
            <a:extLst>
              <a:ext uri="{FF2B5EF4-FFF2-40B4-BE49-F238E27FC236}">
                <a16:creationId xmlns:a16="http://schemas.microsoft.com/office/drawing/2014/main" id="{37506D70-6154-43BC-9A37-20B34EBAFDAA}"/>
              </a:ext>
            </a:extLst>
          </p:cNvPr>
          <p:cNvGrpSpPr/>
          <p:nvPr/>
        </p:nvGrpSpPr>
        <p:grpSpPr>
          <a:xfrm>
            <a:off x="596711" y="2298475"/>
            <a:ext cx="587111" cy="587111"/>
            <a:chOff x="4477553" y="3868669"/>
            <a:chExt cx="410036" cy="410036"/>
          </a:xfrm>
        </p:grpSpPr>
        <p:sp>
          <p:nvSpPr>
            <p:cNvPr id="32" name="Freeform: Shape 31">
              <a:extLst>
                <a:ext uri="{FF2B5EF4-FFF2-40B4-BE49-F238E27FC236}">
                  <a16:creationId xmlns:a16="http://schemas.microsoft.com/office/drawing/2014/main" id="{645D56A1-053D-452E-8EF7-4EA3CEA37355}"/>
                </a:ext>
              </a:extLst>
            </p:cNvPr>
            <p:cNvSpPr/>
            <p:nvPr/>
          </p:nvSpPr>
          <p:spPr>
            <a:xfrm>
              <a:off x="4613143" y="3910311"/>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rgbClr val="50E6FF"/>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B4F60769-42EE-4E5B-9F86-62F04CD01A91}"/>
                </a:ext>
              </a:extLst>
            </p:cNvPr>
            <p:cNvSpPr/>
            <p:nvPr/>
          </p:nvSpPr>
          <p:spPr>
            <a:xfrm>
              <a:off x="4606728" y="3961830"/>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rgbClr val="50E6FF"/>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1BBCD0F7-F322-4369-B5E6-F18FABFCD3BC}"/>
                </a:ext>
              </a:extLst>
            </p:cNvPr>
            <p:cNvSpPr/>
            <p:nvPr/>
          </p:nvSpPr>
          <p:spPr>
            <a:xfrm>
              <a:off x="4688018" y="3962490"/>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rgbClr val="50E6FF"/>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216BDE5E-A908-42BC-82A9-54AECFD0391A}"/>
                </a:ext>
              </a:extLst>
            </p:cNvPr>
            <p:cNvSpPr/>
            <p:nvPr/>
          </p:nvSpPr>
          <p:spPr>
            <a:xfrm>
              <a:off x="4477691"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4"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D504E6BE-2CF1-4605-A0C2-21191A4BD81E}"/>
                </a:ext>
              </a:extLst>
            </p:cNvPr>
            <p:cNvSpPr/>
            <p:nvPr/>
          </p:nvSpPr>
          <p:spPr>
            <a:xfrm>
              <a:off x="4498704"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EEFD420-F755-449B-BB15-E47903D4F3DB}"/>
                </a:ext>
              </a:extLst>
            </p:cNvPr>
            <p:cNvSpPr/>
            <p:nvPr/>
          </p:nvSpPr>
          <p:spPr>
            <a:xfrm>
              <a:off x="4785119"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4F6BACBD-DFAC-49A8-93A4-A327CB00E1FD}"/>
                </a:ext>
              </a:extLst>
            </p:cNvPr>
            <p:cNvSpPr/>
            <p:nvPr/>
          </p:nvSpPr>
          <p:spPr>
            <a:xfrm>
              <a:off x="4806131"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7D170C7-CDC8-48EA-AB42-DBF26E714378}"/>
                </a:ext>
              </a:extLst>
            </p:cNvPr>
            <p:cNvSpPr/>
            <p:nvPr/>
          </p:nvSpPr>
          <p:spPr>
            <a:xfrm>
              <a:off x="4630374"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50E6FF"/>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B23E172-F63B-4A5A-9B66-428A7F9D1925}"/>
                </a:ext>
              </a:extLst>
            </p:cNvPr>
            <p:cNvSpPr/>
            <p:nvPr/>
          </p:nvSpPr>
          <p:spPr>
            <a:xfrm>
              <a:off x="4651386"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50E6FF"/>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4379C222-8FEA-4178-B50E-3587940DEEB4}"/>
                </a:ext>
              </a:extLst>
            </p:cNvPr>
            <p:cNvSpPr/>
            <p:nvPr/>
          </p:nvSpPr>
          <p:spPr>
            <a:xfrm>
              <a:off x="4477477" y="3867775"/>
              <a:ext cx="84544" cy="84544"/>
            </a:xfrm>
            <a:custGeom>
              <a:avLst/>
              <a:gdLst>
                <a:gd name="connsiteX0" fmla="*/ 1405 w 84543"/>
                <a:gd name="connsiteY0" fmla="*/ 1405 h 84543"/>
                <a:gd name="connsiteX1" fmla="*/ 1405 w 84543"/>
                <a:gd name="connsiteY1" fmla="*/ 86734 h 84543"/>
                <a:gd name="connsiteX2" fmla="*/ 43995 w 84543"/>
                <a:gd name="connsiteY2" fmla="*/ 86734 h 84543"/>
                <a:gd name="connsiteX3" fmla="*/ 43995 w 84543"/>
                <a:gd name="connsiteY3" fmla="*/ 44070 h 84543"/>
                <a:gd name="connsiteX4" fmla="*/ 86585 w 84543"/>
                <a:gd name="connsiteY4" fmla="*/ 44070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86734"/>
                  </a:lnTo>
                  <a:lnTo>
                    <a:pt x="43995" y="86734"/>
                  </a:lnTo>
                  <a:lnTo>
                    <a:pt x="43995" y="44070"/>
                  </a:lnTo>
                  <a:lnTo>
                    <a:pt x="86585" y="44070"/>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E467AD6-C16B-4C2F-86CA-31A5F4FAF0B4}"/>
                </a:ext>
              </a:extLst>
            </p:cNvPr>
            <p:cNvSpPr/>
            <p:nvPr/>
          </p:nvSpPr>
          <p:spPr>
            <a:xfrm>
              <a:off x="4798107" y="3867643"/>
              <a:ext cx="84544" cy="84544"/>
            </a:xfrm>
            <a:custGeom>
              <a:avLst/>
              <a:gdLst>
                <a:gd name="connsiteX0" fmla="*/ 1405 w 84543"/>
                <a:gd name="connsiteY0" fmla="*/ 1405 h 84543"/>
                <a:gd name="connsiteX1" fmla="*/ 1405 w 84543"/>
                <a:gd name="connsiteY1" fmla="*/ 44070 h 84543"/>
                <a:gd name="connsiteX2" fmla="*/ 43995 w 84543"/>
                <a:gd name="connsiteY2" fmla="*/ 44070 h 84543"/>
                <a:gd name="connsiteX3" fmla="*/ 43995 w 84543"/>
                <a:gd name="connsiteY3" fmla="*/ 86735 h 84543"/>
                <a:gd name="connsiteX4" fmla="*/ 86585 w 84543"/>
                <a:gd name="connsiteY4" fmla="*/ 86735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44070"/>
                  </a:lnTo>
                  <a:lnTo>
                    <a:pt x="43995" y="44070"/>
                  </a:lnTo>
                  <a:lnTo>
                    <a:pt x="43995" y="86735"/>
                  </a:lnTo>
                  <a:lnTo>
                    <a:pt x="86585" y="86735"/>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A0618C1B-CE0D-4113-804F-2E4486530FBC}"/>
                </a:ext>
              </a:extLst>
            </p:cNvPr>
            <p:cNvSpPr/>
            <p:nvPr/>
          </p:nvSpPr>
          <p:spPr>
            <a:xfrm>
              <a:off x="4477477" y="4041288"/>
              <a:ext cx="84544" cy="84544"/>
            </a:xfrm>
            <a:custGeom>
              <a:avLst/>
              <a:gdLst>
                <a:gd name="connsiteX0" fmla="*/ 43995 w 84543"/>
                <a:gd name="connsiteY0" fmla="*/ 1405 h 84543"/>
                <a:gd name="connsiteX1" fmla="*/ 1405 w 84543"/>
                <a:gd name="connsiteY1" fmla="*/ 1405 h 84543"/>
                <a:gd name="connsiteX2" fmla="*/ 1405 w 84543"/>
                <a:gd name="connsiteY2" fmla="*/ 86734 h 84543"/>
                <a:gd name="connsiteX3" fmla="*/ 86585 w 84543"/>
                <a:gd name="connsiteY3" fmla="*/ 86734 h 84543"/>
                <a:gd name="connsiteX4" fmla="*/ 86585 w 84543"/>
                <a:gd name="connsiteY4" fmla="*/ 44070 h 84543"/>
                <a:gd name="connsiteX5" fmla="*/ 43995 w 84543"/>
                <a:gd name="connsiteY5" fmla="*/ 44070 h 84543"/>
                <a:gd name="connsiteX6" fmla="*/ 4399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1405"/>
                  </a:moveTo>
                  <a:lnTo>
                    <a:pt x="1405" y="1405"/>
                  </a:lnTo>
                  <a:lnTo>
                    <a:pt x="1405" y="86734"/>
                  </a:lnTo>
                  <a:lnTo>
                    <a:pt x="86585" y="86734"/>
                  </a:lnTo>
                  <a:lnTo>
                    <a:pt x="86585" y="44070"/>
                  </a:lnTo>
                  <a:lnTo>
                    <a:pt x="43995" y="44070"/>
                  </a:lnTo>
                  <a:lnTo>
                    <a:pt x="43995" y="1405"/>
                  </a:ln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59971756-BE35-4A8D-B233-9FF41933EBA9}"/>
                </a:ext>
              </a:extLst>
            </p:cNvPr>
            <p:cNvSpPr/>
            <p:nvPr/>
          </p:nvSpPr>
          <p:spPr>
            <a:xfrm>
              <a:off x="4798107" y="4041288"/>
              <a:ext cx="84544" cy="84544"/>
            </a:xfrm>
            <a:custGeom>
              <a:avLst/>
              <a:gdLst>
                <a:gd name="connsiteX0" fmla="*/ 43995 w 84543"/>
                <a:gd name="connsiteY0" fmla="*/ 44070 h 84543"/>
                <a:gd name="connsiteX1" fmla="*/ 1405 w 84543"/>
                <a:gd name="connsiteY1" fmla="*/ 44070 h 84543"/>
                <a:gd name="connsiteX2" fmla="*/ 1405 w 84543"/>
                <a:gd name="connsiteY2" fmla="*/ 86734 h 84543"/>
                <a:gd name="connsiteX3" fmla="*/ 86585 w 84543"/>
                <a:gd name="connsiteY3" fmla="*/ 86734 h 84543"/>
                <a:gd name="connsiteX4" fmla="*/ 86585 w 84543"/>
                <a:gd name="connsiteY4" fmla="*/ 1405 h 84543"/>
                <a:gd name="connsiteX5" fmla="*/ 43995 w 84543"/>
                <a:gd name="connsiteY5" fmla="*/ 1405 h 84543"/>
                <a:gd name="connsiteX6" fmla="*/ 43995 w 84543"/>
                <a:gd name="connsiteY6" fmla="*/ 44070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44070"/>
                  </a:moveTo>
                  <a:lnTo>
                    <a:pt x="1405" y="44070"/>
                  </a:lnTo>
                  <a:lnTo>
                    <a:pt x="1405" y="86734"/>
                  </a:lnTo>
                  <a:lnTo>
                    <a:pt x="86585" y="86734"/>
                  </a:lnTo>
                  <a:lnTo>
                    <a:pt x="86585" y="1405"/>
                  </a:lnTo>
                  <a:lnTo>
                    <a:pt x="43995" y="1405"/>
                  </a:lnTo>
                  <a:lnTo>
                    <a:pt x="43995" y="44070"/>
                  </a:ln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9" name="Group 58" descr="automated">
            <a:extLst>
              <a:ext uri="{FF2B5EF4-FFF2-40B4-BE49-F238E27FC236}">
                <a16:creationId xmlns:a16="http://schemas.microsoft.com/office/drawing/2014/main" id="{B307CF1A-C0F9-402A-A626-36353A11F9F2}"/>
              </a:ext>
            </a:extLst>
          </p:cNvPr>
          <p:cNvGrpSpPr/>
          <p:nvPr/>
        </p:nvGrpSpPr>
        <p:grpSpPr>
          <a:xfrm>
            <a:off x="685418" y="5944049"/>
            <a:ext cx="500874" cy="632306"/>
            <a:chOff x="7294940" y="2109265"/>
            <a:chExt cx="373227" cy="471165"/>
          </a:xfrm>
        </p:grpSpPr>
        <p:sp>
          <p:nvSpPr>
            <p:cNvPr id="60" name="Freeform 566">
              <a:extLst>
                <a:ext uri="{FF2B5EF4-FFF2-40B4-BE49-F238E27FC236}">
                  <a16:creationId xmlns:a16="http://schemas.microsoft.com/office/drawing/2014/main" id="{309A2BC4-8883-43A5-8A0A-AAEAB1EF124E}"/>
                </a:ext>
              </a:extLst>
            </p:cNvPr>
            <p:cNvSpPr>
              <a:spLocks/>
            </p:cNvSpPr>
            <p:nvPr/>
          </p:nvSpPr>
          <p:spPr bwMode="auto">
            <a:xfrm>
              <a:off x="7294940" y="2109265"/>
              <a:ext cx="267347" cy="370579"/>
            </a:xfrm>
            <a:custGeom>
              <a:avLst/>
              <a:gdLst>
                <a:gd name="T0" fmla="*/ 219 w 219"/>
                <a:gd name="T1" fmla="*/ 57 h 301"/>
                <a:gd name="T2" fmla="*/ 162 w 219"/>
                <a:gd name="T3" fmla="*/ 0 h 301"/>
                <a:gd name="T4" fmla="*/ 162 w 219"/>
                <a:gd name="T5" fmla="*/ 42 h 301"/>
                <a:gd name="T6" fmla="*/ 152 w 219"/>
                <a:gd name="T7" fmla="*/ 42 h 301"/>
                <a:gd name="T8" fmla="*/ 0 w 219"/>
                <a:gd name="T9" fmla="*/ 194 h 301"/>
                <a:gd name="T10" fmla="*/ 45 w 219"/>
                <a:gd name="T11" fmla="*/ 301 h 301"/>
                <a:gd name="T12" fmla="*/ 73 w 219"/>
                <a:gd name="T13" fmla="*/ 272 h 301"/>
                <a:gd name="T14" fmla="*/ 41 w 219"/>
                <a:gd name="T15" fmla="*/ 194 h 301"/>
                <a:gd name="T16" fmla="*/ 73 w 219"/>
                <a:gd name="T17" fmla="*/ 115 h 301"/>
                <a:gd name="T18" fmla="*/ 152 w 219"/>
                <a:gd name="T19" fmla="*/ 82 h 301"/>
                <a:gd name="T20" fmla="*/ 162 w 219"/>
                <a:gd name="T21" fmla="*/ 83 h 301"/>
                <a:gd name="T22" fmla="*/ 162 w 219"/>
                <a:gd name="T23" fmla="*/ 114 h 301"/>
                <a:gd name="T24" fmla="*/ 219 w 219"/>
                <a:gd name="T25" fmla="*/ 5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01">
                  <a:moveTo>
                    <a:pt x="219" y="57"/>
                  </a:moveTo>
                  <a:cubicBezTo>
                    <a:pt x="162" y="0"/>
                    <a:pt x="162" y="0"/>
                    <a:pt x="162" y="0"/>
                  </a:cubicBezTo>
                  <a:cubicBezTo>
                    <a:pt x="162" y="42"/>
                    <a:pt x="162" y="42"/>
                    <a:pt x="162" y="42"/>
                  </a:cubicBezTo>
                  <a:cubicBezTo>
                    <a:pt x="159" y="42"/>
                    <a:pt x="155" y="42"/>
                    <a:pt x="152" y="42"/>
                  </a:cubicBezTo>
                  <a:cubicBezTo>
                    <a:pt x="68" y="42"/>
                    <a:pt x="0" y="110"/>
                    <a:pt x="0" y="194"/>
                  </a:cubicBezTo>
                  <a:cubicBezTo>
                    <a:pt x="0" y="235"/>
                    <a:pt x="17" y="273"/>
                    <a:pt x="45" y="301"/>
                  </a:cubicBezTo>
                  <a:cubicBezTo>
                    <a:pt x="73" y="272"/>
                    <a:pt x="73" y="272"/>
                    <a:pt x="73" y="272"/>
                  </a:cubicBezTo>
                  <a:cubicBezTo>
                    <a:pt x="52" y="251"/>
                    <a:pt x="41" y="223"/>
                    <a:pt x="41" y="194"/>
                  </a:cubicBezTo>
                  <a:cubicBezTo>
                    <a:pt x="41" y="164"/>
                    <a:pt x="52" y="136"/>
                    <a:pt x="73" y="115"/>
                  </a:cubicBezTo>
                  <a:cubicBezTo>
                    <a:pt x="94" y="94"/>
                    <a:pt x="122" y="82"/>
                    <a:pt x="152" y="82"/>
                  </a:cubicBezTo>
                  <a:cubicBezTo>
                    <a:pt x="155" y="82"/>
                    <a:pt x="159" y="82"/>
                    <a:pt x="162" y="83"/>
                  </a:cubicBezTo>
                  <a:cubicBezTo>
                    <a:pt x="162" y="114"/>
                    <a:pt x="162" y="114"/>
                    <a:pt x="162" y="114"/>
                  </a:cubicBezTo>
                  <a:lnTo>
                    <a:pt x="219" y="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567">
              <a:extLst>
                <a:ext uri="{FF2B5EF4-FFF2-40B4-BE49-F238E27FC236}">
                  <a16:creationId xmlns:a16="http://schemas.microsoft.com/office/drawing/2014/main" id="{AD66F10E-B014-4F2A-ADC6-49CD1049D1FD}"/>
                </a:ext>
              </a:extLst>
            </p:cNvPr>
            <p:cNvSpPr>
              <a:spLocks/>
            </p:cNvSpPr>
            <p:nvPr/>
          </p:nvSpPr>
          <p:spPr bwMode="auto">
            <a:xfrm>
              <a:off x="7411408" y="2215145"/>
              <a:ext cx="256759" cy="365285"/>
            </a:xfrm>
            <a:custGeom>
              <a:avLst/>
              <a:gdLst>
                <a:gd name="T0" fmla="*/ 164 w 209"/>
                <a:gd name="T1" fmla="*/ 0 h 298"/>
                <a:gd name="T2" fmla="*/ 136 w 209"/>
                <a:gd name="T3" fmla="*/ 29 h 298"/>
                <a:gd name="T4" fmla="*/ 136 w 209"/>
                <a:gd name="T5" fmla="*/ 29 h 298"/>
                <a:gd name="T6" fmla="*/ 168 w 209"/>
                <a:gd name="T7" fmla="*/ 108 h 298"/>
                <a:gd name="T8" fmla="*/ 136 w 209"/>
                <a:gd name="T9" fmla="*/ 186 h 298"/>
                <a:gd name="T10" fmla="*/ 57 w 209"/>
                <a:gd name="T11" fmla="*/ 219 h 298"/>
                <a:gd name="T12" fmla="*/ 57 w 209"/>
                <a:gd name="T13" fmla="*/ 183 h 298"/>
                <a:gd name="T14" fmla="*/ 0 w 209"/>
                <a:gd name="T15" fmla="*/ 241 h 298"/>
                <a:gd name="T16" fmla="*/ 57 w 209"/>
                <a:gd name="T17" fmla="*/ 298 h 298"/>
                <a:gd name="T18" fmla="*/ 57 w 209"/>
                <a:gd name="T19" fmla="*/ 259 h 298"/>
                <a:gd name="T20" fmla="*/ 209 w 209"/>
                <a:gd name="T21" fmla="*/ 108 h 298"/>
                <a:gd name="T22" fmla="*/ 164 w 209"/>
                <a:gd name="T2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 h="298">
                  <a:moveTo>
                    <a:pt x="164" y="0"/>
                  </a:moveTo>
                  <a:cubicBezTo>
                    <a:pt x="136" y="29"/>
                    <a:pt x="136" y="29"/>
                    <a:pt x="136" y="29"/>
                  </a:cubicBezTo>
                  <a:cubicBezTo>
                    <a:pt x="136" y="29"/>
                    <a:pt x="136" y="29"/>
                    <a:pt x="136" y="29"/>
                  </a:cubicBezTo>
                  <a:cubicBezTo>
                    <a:pt x="157" y="50"/>
                    <a:pt x="168" y="78"/>
                    <a:pt x="168" y="108"/>
                  </a:cubicBezTo>
                  <a:cubicBezTo>
                    <a:pt x="168" y="137"/>
                    <a:pt x="157" y="165"/>
                    <a:pt x="136" y="186"/>
                  </a:cubicBezTo>
                  <a:cubicBezTo>
                    <a:pt x="115" y="207"/>
                    <a:pt x="87" y="219"/>
                    <a:pt x="57" y="219"/>
                  </a:cubicBezTo>
                  <a:cubicBezTo>
                    <a:pt x="57" y="183"/>
                    <a:pt x="57" y="183"/>
                    <a:pt x="57" y="183"/>
                  </a:cubicBezTo>
                  <a:cubicBezTo>
                    <a:pt x="0" y="241"/>
                    <a:pt x="0" y="241"/>
                    <a:pt x="0" y="241"/>
                  </a:cubicBezTo>
                  <a:cubicBezTo>
                    <a:pt x="57" y="298"/>
                    <a:pt x="57" y="298"/>
                    <a:pt x="57" y="298"/>
                  </a:cubicBezTo>
                  <a:cubicBezTo>
                    <a:pt x="57" y="259"/>
                    <a:pt x="57" y="259"/>
                    <a:pt x="57" y="259"/>
                  </a:cubicBezTo>
                  <a:cubicBezTo>
                    <a:pt x="141" y="259"/>
                    <a:pt x="209" y="191"/>
                    <a:pt x="209" y="108"/>
                  </a:cubicBezTo>
                  <a:cubicBezTo>
                    <a:pt x="209" y="66"/>
                    <a:pt x="192" y="28"/>
                    <a:pt x="16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568">
              <a:extLst>
                <a:ext uri="{FF2B5EF4-FFF2-40B4-BE49-F238E27FC236}">
                  <a16:creationId xmlns:a16="http://schemas.microsoft.com/office/drawing/2014/main" id="{EA424449-4A57-417B-AD47-AA8B562979E8}"/>
                </a:ext>
              </a:extLst>
            </p:cNvPr>
            <p:cNvSpPr>
              <a:spLocks noEditPoints="1"/>
            </p:cNvSpPr>
            <p:nvPr/>
          </p:nvSpPr>
          <p:spPr bwMode="auto">
            <a:xfrm>
              <a:off x="7419350" y="2286613"/>
              <a:ext cx="124410" cy="121762"/>
            </a:xfrm>
            <a:custGeom>
              <a:avLst/>
              <a:gdLst>
                <a:gd name="T0" fmla="*/ 102 w 102"/>
                <a:gd name="T1" fmla="*/ 60 h 101"/>
                <a:gd name="T2" fmla="*/ 102 w 102"/>
                <a:gd name="T3" fmla="*/ 40 h 101"/>
                <a:gd name="T4" fmla="*/ 90 w 102"/>
                <a:gd name="T5" fmla="*/ 40 h 101"/>
                <a:gd name="T6" fmla="*/ 86 w 102"/>
                <a:gd name="T7" fmla="*/ 30 h 101"/>
                <a:gd name="T8" fmla="*/ 94 w 102"/>
                <a:gd name="T9" fmla="*/ 22 h 101"/>
                <a:gd name="T10" fmla="*/ 80 w 102"/>
                <a:gd name="T11" fmla="*/ 7 h 101"/>
                <a:gd name="T12" fmla="*/ 71 w 102"/>
                <a:gd name="T13" fmla="*/ 16 h 101"/>
                <a:gd name="T14" fmla="*/ 61 w 102"/>
                <a:gd name="T15" fmla="*/ 12 h 101"/>
                <a:gd name="T16" fmla="*/ 61 w 102"/>
                <a:gd name="T17" fmla="*/ 0 h 101"/>
                <a:gd name="T18" fmla="*/ 41 w 102"/>
                <a:gd name="T19" fmla="*/ 0 h 101"/>
                <a:gd name="T20" fmla="*/ 41 w 102"/>
                <a:gd name="T21" fmla="*/ 12 h 101"/>
                <a:gd name="T22" fmla="*/ 31 w 102"/>
                <a:gd name="T23" fmla="*/ 16 h 101"/>
                <a:gd name="T24" fmla="*/ 22 w 102"/>
                <a:gd name="T25" fmla="*/ 7 h 101"/>
                <a:gd name="T26" fmla="*/ 8 w 102"/>
                <a:gd name="T27" fmla="*/ 22 h 101"/>
                <a:gd name="T28" fmla="*/ 17 w 102"/>
                <a:gd name="T29" fmla="*/ 30 h 101"/>
                <a:gd name="T30" fmla="*/ 13 w 102"/>
                <a:gd name="T31" fmla="*/ 40 h 101"/>
                <a:gd name="T32" fmla="*/ 0 w 102"/>
                <a:gd name="T33" fmla="*/ 40 h 101"/>
                <a:gd name="T34" fmla="*/ 0 w 102"/>
                <a:gd name="T35" fmla="*/ 61 h 101"/>
                <a:gd name="T36" fmla="*/ 12 w 102"/>
                <a:gd name="T37" fmla="*/ 61 h 101"/>
                <a:gd name="T38" fmla="*/ 16 w 102"/>
                <a:gd name="T39" fmla="*/ 71 h 101"/>
                <a:gd name="T40" fmla="*/ 8 w 102"/>
                <a:gd name="T41" fmla="*/ 79 h 101"/>
                <a:gd name="T42" fmla="*/ 22 w 102"/>
                <a:gd name="T43" fmla="*/ 93 h 101"/>
                <a:gd name="T44" fmla="*/ 30 w 102"/>
                <a:gd name="T45" fmla="*/ 86 h 101"/>
                <a:gd name="T46" fmla="*/ 41 w 102"/>
                <a:gd name="T47" fmla="*/ 91 h 101"/>
                <a:gd name="T48" fmla="*/ 41 w 102"/>
                <a:gd name="T49" fmla="*/ 101 h 101"/>
                <a:gd name="T50" fmla="*/ 61 w 102"/>
                <a:gd name="T51" fmla="*/ 101 h 101"/>
                <a:gd name="T52" fmla="*/ 61 w 102"/>
                <a:gd name="T53" fmla="*/ 91 h 101"/>
                <a:gd name="T54" fmla="*/ 72 w 102"/>
                <a:gd name="T55" fmla="*/ 86 h 101"/>
                <a:gd name="T56" fmla="*/ 80 w 102"/>
                <a:gd name="T57" fmla="*/ 93 h 101"/>
                <a:gd name="T58" fmla="*/ 94 w 102"/>
                <a:gd name="T59" fmla="*/ 79 h 101"/>
                <a:gd name="T60" fmla="*/ 86 w 102"/>
                <a:gd name="T61" fmla="*/ 71 h 101"/>
                <a:gd name="T62" fmla="*/ 91 w 102"/>
                <a:gd name="T63" fmla="*/ 60 h 101"/>
                <a:gd name="T64" fmla="*/ 102 w 102"/>
                <a:gd name="T65" fmla="*/ 60 h 101"/>
                <a:gd name="T66" fmla="*/ 51 w 102"/>
                <a:gd name="T67" fmla="*/ 60 h 101"/>
                <a:gd name="T68" fmla="*/ 41 w 102"/>
                <a:gd name="T69" fmla="*/ 50 h 101"/>
                <a:gd name="T70" fmla="*/ 51 w 102"/>
                <a:gd name="T71" fmla="*/ 40 h 101"/>
                <a:gd name="T72" fmla="*/ 61 w 102"/>
                <a:gd name="T73" fmla="*/ 50 h 101"/>
                <a:gd name="T74" fmla="*/ 51 w 102"/>
                <a:gd name="T75" fmla="*/ 6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102" y="60"/>
                  </a:moveTo>
                  <a:cubicBezTo>
                    <a:pt x="102" y="40"/>
                    <a:pt x="102" y="40"/>
                    <a:pt x="102" y="40"/>
                  </a:cubicBezTo>
                  <a:cubicBezTo>
                    <a:pt x="90" y="40"/>
                    <a:pt x="90" y="40"/>
                    <a:pt x="90" y="40"/>
                  </a:cubicBezTo>
                  <a:cubicBezTo>
                    <a:pt x="89" y="37"/>
                    <a:pt x="88" y="33"/>
                    <a:pt x="86" y="30"/>
                  </a:cubicBezTo>
                  <a:cubicBezTo>
                    <a:pt x="94" y="22"/>
                    <a:pt x="94" y="22"/>
                    <a:pt x="94" y="22"/>
                  </a:cubicBezTo>
                  <a:cubicBezTo>
                    <a:pt x="80" y="7"/>
                    <a:pt x="80" y="7"/>
                    <a:pt x="80" y="7"/>
                  </a:cubicBezTo>
                  <a:cubicBezTo>
                    <a:pt x="71" y="16"/>
                    <a:pt x="71" y="16"/>
                    <a:pt x="71" y="16"/>
                  </a:cubicBezTo>
                  <a:cubicBezTo>
                    <a:pt x="68" y="14"/>
                    <a:pt x="65" y="13"/>
                    <a:pt x="61" y="12"/>
                  </a:cubicBezTo>
                  <a:cubicBezTo>
                    <a:pt x="61" y="0"/>
                    <a:pt x="61" y="0"/>
                    <a:pt x="61" y="0"/>
                  </a:cubicBezTo>
                  <a:cubicBezTo>
                    <a:pt x="41" y="0"/>
                    <a:pt x="41" y="0"/>
                    <a:pt x="41" y="0"/>
                  </a:cubicBezTo>
                  <a:cubicBezTo>
                    <a:pt x="41" y="12"/>
                    <a:pt x="41" y="12"/>
                    <a:pt x="41" y="12"/>
                  </a:cubicBezTo>
                  <a:cubicBezTo>
                    <a:pt x="37" y="13"/>
                    <a:pt x="34" y="15"/>
                    <a:pt x="31" y="16"/>
                  </a:cubicBezTo>
                  <a:cubicBezTo>
                    <a:pt x="22" y="7"/>
                    <a:pt x="22" y="7"/>
                    <a:pt x="22" y="7"/>
                  </a:cubicBezTo>
                  <a:cubicBezTo>
                    <a:pt x="8" y="22"/>
                    <a:pt x="8" y="22"/>
                    <a:pt x="8" y="22"/>
                  </a:cubicBezTo>
                  <a:cubicBezTo>
                    <a:pt x="17" y="30"/>
                    <a:pt x="17" y="30"/>
                    <a:pt x="17" y="30"/>
                  </a:cubicBezTo>
                  <a:cubicBezTo>
                    <a:pt x="15" y="33"/>
                    <a:pt x="14" y="37"/>
                    <a:pt x="13" y="40"/>
                  </a:cubicBezTo>
                  <a:cubicBezTo>
                    <a:pt x="0" y="40"/>
                    <a:pt x="0" y="40"/>
                    <a:pt x="0" y="40"/>
                  </a:cubicBezTo>
                  <a:cubicBezTo>
                    <a:pt x="0" y="61"/>
                    <a:pt x="0" y="61"/>
                    <a:pt x="0" y="61"/>
                  </a:cubicBezTo>
                  <a:cubicBezTo>
                    <a:pt x="12" y="61"/>
                    <a:pt x="12" y="61"/>
                    <a:pt x="12" y="61"/>
                  </a:cubicBezTo>
                  <a:cubicBezTo>
                    <a:pt x="13" y="64"/>
                    <a:pt x="14" y="68"/>
                    <a:pt x="16" y="71"/>
                  </a:cubicBezTo>
                  <a:cubicBezTo>
                    <a:pt x="8" y="79"/>
                    <a:pt x="8" y="79"/>
                    <a:pt x="8" y="79"/>
                  </a:cubicBezTo>
                  <a:cubicBezTo>
                    <a:pt x="22" y="93"/>
                    <a:pt x="22" y="93"/>
                    <a:pt x="22" y="93"/>
                  </a:cubicBezTo>
                  <a:cubicBezTo>
                    <a:pt x="30" y="86"/>
                    <a:pt x="30" y="86"/>
                    <a:pt x="30" y="86"/>
                  </a:cubicBezTo>
                  <a:cubicBezTo>
                    <a:pt x="33" y="88"/>
                    <a:pt x="37" y="89"/>
                    <a:pt x="41" y="91"/>
                  </a:cubicBezTo>
                  <a:cubicBezTo>
                    <a:pt x="41" y="101"/>
                    <a:pt x="41" y="101"/>
                    <a:pt x="41" y="101"/>
                  </a:cubicBezTo>
                  <a:cubicBezTo>
                    <a:pt x="61" y="101"/>
                    <a:pt x="61" y="101"/>
                    <a:pt x="61" y="101"/>
                  </a:cubicBezTo>
                  <a:cubicBezTo>
                    <a:pt x="61" y="91"/>
                    <a:pt x="61" y="91"/>
                    <a:pt x="61" y="91"/>
                  </a:cubicBezTo>
                  <a:cubicBezTo>
                    <a:pt x="65" y="90"/>
                    <a:pt x="69" y="88"/>
                    <a:pt x="72" y="86"/>
                  </a:cubicBezTo>
                  <a:cubicBezTo>
                    <a:pt x="80" y="93"/>
                    <a:pt x="80" y="93"/>
                    <a:pt x="80" y="93"/>
                  </a:cubicBezTo>
                  <a:cubicBezTo>
                    <a:pt x="94" y="79"/>
                    <a:pt x="94" y="79"/>
                    <a:pt x="94" y="79"/>
                  </a:cubicBezTo>
                  <a:cubicBezTo>
                    <a:pt x="86" y="71"/>
                    <a:pt x="86" y="71"/>
                    <a:pt x="86" y="71"/>
                  </a:cubicBezTo>
                  <a:cubicBezTo>
                    <a:pt x="88" y="68"/>
                    <a:pt x="90" y="64"/>
                    <a:pt x="91" y="60"/>
                  </a:cubicBezTo>
                  <a:lnTo>
                    <a:pt x="102" y="60"/>
                  </a:lnTo>
                  <a:close/>
                  <a:moveTo>
                    <a:pt x="51" y="60"/>
                  </a:moveTo>
                  <a:cubicBezTo>
                    <a:pt x="45" y="60"/>
                    <a:pt x="41" y="56"/>
                    <a:pt x="41" y="50"/>
                  </a:cubicBezTo>
                  <a:cubicBezTo>
                    <a:pt x="41" y="45"/>
                    <a:pt x="45" y="40"/>
                    <a:pt x="51" y="40"/>
                  </a:cubicBezTo>
                  <a:cubicBezTo>
                    <a:pt x="57" y="40"/>
                    <a:pt x="61" y="45"/>
                    <a:pt x="61" y="50"/>
                  </a:cubicBezTo>
                  <a:cubicBezTo>
                    <a:pt x="61" y="56"/>
                    <a:pt x="57" y="60"/>
                    <a:pt x="51" y="6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FD664933-B336-4214-B974-1866FE39D9AA}"/>
              </a:ext>
            </a:extLst>
          </p:cNvPr>
          <p:cNvGrpSpPr/>
          <p:nvPr/>
        </p:nvGrpSpPr>
        <p:grpSpPr>
          <a:xfrm>
            <a:off x="627482" y="3650344"/>
            <a:ext cx="547225" cy="480870"/>
            <a:chOff x="548816" y="5349959"/>
            <a:chExt cx="536544" cy="471484"/>
          </a:xfrm>
        </p:grpSpPr>
        <p:grpSp>
          <p:nvGrpSpPr>
            <p:cNvPr id="63" name="Graphic 128" descr="online">
              <a:extLst>
                <a:ext uri="{FF2B5EF4-FFF2-40B4-BE49-F238E27FC236}">
                  <a16:creationId xmlns:a16="http://schemas.microsoft.com/office/drawing/2014/main" id="{CA66A520-41C9-4228-B3FF-0BF66C3C4967}"/>
                </a:ext>
              </a:extLst>
            </p:cNvPr>
            <p:cNvGrpSpPr/>
            <p:nvPr/>
          </p:nvGrpSpPr>
          <p:grpSpPr>
            <a:xfrm>
              <a:off x="709548" y="5349959"/>
              <a:ext cx="375812" cy="375812"/>
              <a:chOff x="4472102" y="5773612"/>
              <a:chExt cx="436448" cy="436448"/>
            </a:xfrm>
          </p:grpSpPr>
          <p:sp>
            <p:nvSpPr>
              <p:cNvPr id="64" name="Freeform: Shape 63">
                <a:extLst>
                  <a:ext uri="{FF2B5EF4-FFF2-40B4-BE49-F238E27FC236}">
                    <a16:creationId xmlns:a16="http://schemas.microsoft.com/office/drawing/2014/main" id="{19628130-15DF-4408-B23B-E811AE9F5E3F}"/>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9BA5C192-A289-4122-A473-20445C006B1B}"/>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E28C350-FFE1-42B1-B009-CA6EB0B8820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6BC3D33-4262-4248-86EB-6ABC87673836}"/>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5150E34-806F-47F3-BD34-88EBDAF0AA4A}"/>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B20C1FF7-1AAB-467D-BEC8-9FF7562E53BC}"/>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B6596873-CEB7-4DB3-A2AD-7B5E7AF13E9E}"/>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DFD9EE-7DA6-48BE-BB6C-0FAA8B13A68D}"/>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E9919822-0F39-416B-9286-76141E2EBC9F}"/>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B215F567-2F4D-4F26-AF80-4B84909B453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11306443-463B-40EC-B267-907FD77CF849}"/>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EC14AEB-DF9B-4C19-B656-0992EB454026}"/>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57C4A5-5B27-4304-BF5D-CB44F78A72DF}"/>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8A1C15-1AFF-421A-90C3-9AB2BAB18834}"/>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8A4CC4A9-12ED-42B9-A8AC-3D4761331066}"/>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CA4A3B46-96EA-42FB-A138-54E037747B74}"/>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0" name="Group 79" descr="monitor, desktop">
              <a:extLst>
                <a:ext uri="{FF2B5EF4-FFF2-40B4-BE49-F238E27FC236}">
                  <a16:creationId xmlns:a16="http://schemas.microsoft.com/office/drawing/2014/main" id="{7A6F6826-56D3-4FB1-AE9C-C4F871B98C21}"/>
                </a:ext>
              </a:extLst>
            </p:cNvPr>
            <p:cNvGrpSpPr/>
            <p:nvPr/>
          </p:nvGrpSpPr>
          <p:grpSpPr>
            <a:xfrm>
              <a:off x="548816" y="5566124"/>
              <a:ext cx="313288" cy="255319"/>
              <a:chOff x="4107799" y="1855287"/>
              <a:chExt cx="403225" cy="328615"/>
            </a:xfrm>
          </p:grpSpPr>
          <p:sp>
            <p:nvSpPr>
              <p:cNvPr id="81" name="Freeform 53">
                <a:extLst>
                  <a:ext uri="{FF2B5EF4-FFF2-40B4-BE49-F238E27FC236}">
                    <a16:creationId xmlns:a16="http://schemas.microsoft.com/office/drawing/2014/main" id="{510323A8-1891-41C2-B3F2-006138C94AFD}"/>
                  </a:ext>
                </a:extLst>
              </p:cNvPr>
              <p:cNvSpPr>
                <a:spLocks/>
              </p:cNvSpPr>
              <p:nvPr/>
            </p:nvSpPr>
            <p:spPr bwMode="auto">
              <a:xfrm>
                <a:off x="4107799" y="1855287"/>
                <a:ext cx="403225" cy="246062"/>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54">
                <a:extLst>
                  <a:ext uri="{FF2B5EF4-FFF2-40B4-BE49-F238E27FC236}">
                    <a16:creationId xmlns:a16="http://schemas.microsoft.com/office/drawing/2014/main" id="{BC6CC966-F6BC-4B05-A304-C8E9C2275CE9}"/>
                  </a:ext>
                </a:extLst>
              </p:cNvPr>
              <p:cNvSpPr>
                <a:spLocks/>
              </p:cNvSpPr>
              <p:nvPr/>
            </p:nvSpPr>
            <p:spPr bwMode="auto">
              <a:xfrm>
                <a:off x="4107799" y="2039439"/>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173">
                <a:extLst>
                  <a:ext uri="{FF2B5EF4-FFF2-40B4-BE49-F238E27FC236}">
                    <a16:creationId xmlns:a16="http://schemas.microsoft.com/office/drawing/2014/main" id="{43541BE2-2C4E-4CA1-930A-4B9A08B4D675}"/>
                  </a:ext>
                </a:extLst>
              </p:cNvPr>
              <p:cNvSpPr>
                <a:spLocks/>
              </p:cNvSpPr>
              <p:nvPr/>
            </p:nvSpPr>
            <p:spPr bwMode="auto">
              <a:xfrm>
                <a:off x="4107799" y="1855288"/>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pic>
        <p:nvPicPr>
          <p:cNvPr id="103" name="Picture 102">
            <a:extLst>
              <a:ext uri="{FF2B5EF4-FFF2-40B4-BE49-F238E27FC236}">
                <a16:creationId xmlns:a16="http://schemas.microsoft.com/office/drawing/2014/main" id="{BE92FE74-9C97-4EA4-B408-D63E16A0CFE4}"/>
              </a:ext>
            </a:extLst>
          </p:cNvPr>
          <p:cNvPicPr>
            <a:picLocks noChangeAspect="1"/>
          </p:cNvPicPr>
          <p:nvPr/>
        </p:nvPicPr>
        <p:blipFill>
          <a:blip r:embed="rId3"/>
          <a:stretch>
            <a:fillRect/>
          </a:stretch>
        </p:blipFill>
        <p:spPr>
          <a:xfrm>
            <a:off x="661583" y="4826118"/>
            <a:ext cx="511194" cy="511194"/>
          </a:xfrm>
          <a:prstGeom prst="rect">
            <a:avLst/>
          </a:prstGeom>
        </p:spPr>
      </p:pic>
      <p:sp>
        <p:nvSpPr>
          <p:cNvPr id="86" name="Text Placeholder 2">
            <a:extLst>
              <a:ext uri="{FF2B5EF4-FFF2-40B4-BE49-F238E27FC236}">
                <a16:creationId xmlns:a16="http://schemas.microsoft.com/office/drawing/2014/main" id="{19C3FACB-4D37-4E4F-9411-5104E4A7B8AF}"/>
              </a:ext>
            </a:extLst>
          </p:cNvPr>
          <p:cNvSpPr txBox="1">
            <a:spLocks/>
          </p:cNvSpPr>
          <p:nvPr/>
        </p:nvSpPr>
        <p:spPr>
          <a:xfrm>
            <a:off x="1481086" y="4876488"/>
            <a:ext cx="3363939" cy="369176"/>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20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Simplify management, provisioning, </a:t>
            </a:r>
          </a:p>
          <a:p>
            <a:pPr marL="0" marR="0" lvl="0" indent="0" algn="l" defTabSz="93220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and access to corporate data and apps</a:t>
            </a:r>
          </a:p>
        </p:txBody>
      </p:sp>
      <p:pic>
        <p:nvPicPr>
          <p:cNvPr id="50" name="Picture 49" descr="A person sitting at a table using a computer&#10;&#10;Description generated with very high confidence">
            <a:extLst>
              <a:ext uri="{FF2B5EF4-FFF2-40B4-BE49-F238E27FC236}">
                <a16:creationId xmlns:a16="http://schemas.microsoft.com/office/drawing/2014/main" id="{451B55F4-2F35-4BD9-ADE7-4DE713B2D3B5}"/>
              </a:ext>
            </a:extLst>
          </p:cNvPr>
          <p:cNvPicPr>
            <a:picLocks noGrp="1" noChangeAspect="1"/>
          </p:cNvPicPr>
          <p:nvPr/>
        </p:nvPicPr>
        <p:blipFill rotWithShape="1">
          <a:blip r:embed="rId4">
            <a:extLst>
              <a:ext uri="{28A0092B-C50C-407E-A947-70E740481C1C}">
                <a14:useLocalDpi xmlns:a14="http://schemas.microsoft.com/office/drawing/2010/main"/>
              </a:ext>
            </a:extLst>
          </a:blip>
          <a:srcRect/>
          <a:stretch/>
        </p:blipFill>
        <p:spPr>
          <a:xfrm>
            <a:off x="6590807" y="0"/>
            <a:ext cx="5976937" cy="6994525"/>
          </a:xfrm>
          <a:prstGeom prst="rect">
            <a:avLst/>
          </a:prstGeom>
        </p:spPr>
      </p:pic>
      <p:sp>
        <p:nvSpPr>
          <p:cNvPr id="52" name="Text Placeholder 6">
            <a:extLst>
              <a:ext uri="{FF2B5EF4-FFF2-40B4-BE49-F238E27FC236}">
                <a16:creationId xmlns:a16="http://schemas.microsoft.com/office/drawing/2014/main" id="{B7E657C0-2B11-4178-8A42-F18B63907B60}"/>
              </a:ext>
            </a:extLst>
          </p:cNvPr>
          <p:cNvSpPr txBox="1">
            <a:spLocks/>
          </p:cNvSpPr>
          <p:nvPr/>
        </p:nvSpPr>
        <p:spPr>
          <a:xfrm>
            <a:off x="543203" y="1319010"/>
            <a:ext cx="5174713" cy="96425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800">
                <a:solidFill>
                  <a:srgbClr val="0278D4"/>
                </a:solidFill>
              </a:rPr>
              <a:t>Quickly deploy virtual desktops and apps to enable secure remote work</a:t>
            </a:r>
            <a:endParaRPr lang="en-US" sz="1800" dirty="0">
              <a:solidFill>
                <a:srgbClr val="0278D4"/>
              </a:solidFill>
            </a:endParaRPr>
          </a:p>
        </p:txBody>
      </p:sp>
    </p:spTree>
    <p:extLst>
      <p:ext uri="{BB962C8B-B14F-4D97-AF65-F5344CB8AC3E}">
        <p14:creationId xmlns:p14="http://schemas.microsoft.com/office/powerpoint/2010/main" val="13984106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A72F22B-055E-4494-8B46-8DAAAB23E883}"/>
              </a:ext>
            </a:extLst>
          </p:cNvPr>
          <p:cNvSpPr/>
          <p:nvPr/>
        </p:nvSpPr>
        <p:spPr bwMode="auto">
          <a:xfrm>
            <a:off x="1342813" y="1531917"/>
            <a:ext cx="9836815" cy="3529171"/>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18" rtl="0" eaLnBrk="0" fontAlgn="base" latinLnBrk="0" hangingPunct="0">
              <a:lnSpc>
                <a:spcPct val="100000"/>
              </a:lnSpc>
              <a:spcBef>
                <a:spcPts val="816"/>
              </a:spcBef>
              <a:spcAft>
                <a:spcPts val="0"/>
              </a:spcAft>
              <a:buClrTx/>
              <a:buSzTx/>
              <a:buFontTx/>
              <a:buNone/>
              <a:tabLst/>
              <a:defRPr/>
            </a:pPr>
            <a:r>
              <a:rPr kumimoji="0" lang="en-US" altLang="en-US" sz="2400" b="0" i="0" u="none" strike="noStrike" kern="1200" cap="none" spc="0" normalizeH="0" baseline="0" noProof="0">
                <a:ln>
                  <a:noFill/>
                </a:ln>
                <a:solidFill>
                  <a:srgbClr val="0078D4"/>
                </a:solidFill>
                <a:effectLst/>
                <a:uLnTx/>
                <a:uFillTx/>
                <a:latin typeface="Segoe UI Semibold"/>
                <a:ea typeface="+mn-ea"/>
                <a:cs typeface="+mn-cs"/>
              </a:rPr>
              <a:t>Client</a:t>
            </a:r>
          </a:p>
          <a:p>
            <a:pPr marL="0" marR="0" lvl="0" indent="0" algn="l" defTabSz="932418" rtl="0" eaLnBrk="0" fontAlgn="base" latinLnBrk="0" hangingPunct="0">
              <a:lnSpc>
                <a:spcPct val="100000"/>
              </a:lnSpc>
              <a:spcBef>
                <a:spcPts val="816"/>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Segoe UI"/>
                <a:ea typeface="+mn-ea"/>
                <a:cs typeface="+mn-cs"/>
              </a:rPr>
              <a:t>Users with one of the following software licenses can use Windows Virtual Desktop to access instances of Windows 10 single, Windows 10 multi-session, and Windows 7:</a:t>
            </a:r>
            <a:endParaRPr kumimoji="0" lang="en-US" altLang="en-US" sz="2000" b="0" i="0" u="none" strike="noStrike" kern="1200" cap="none" spc="0" normalizeH="0" baseline="0" noProof="0">
              <a:ln>
                <a:noFill/>
              </a:ln>
              <a:solidFill>
                <a:srgbClr val="000000"/>
              </a:solidFill>
              <a:effectLst/>
              <a:uLnTx/>
              <a:uFillTx/>
              <a:latin typeface="Segoe UI"/>
              <a:ea typeface="+mn-ea"/>
              <a:cs typeface="Segoe UI"/>
            </a:endParaRPr>
          </a:p>
          <a:p>
            <a:pPr marL="186055" marR="0" lvl="1" indent="-186055" algn="l" defTabSz="932418"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rgbClr val="000000"/>
                </a:solidFill>
                <a:effectLst/>
                <a:uLnTx/>
                <a:uFillTx/>
                <a:latin typeface="Segoe UI Semibold"/>
                <a:ea typeface="+mn-ea"/>
                <a:cs typeface="+mn-cs"/>
              </a:rPr>
              <a:t>Microsoft 365 E3/E5</a:t>
            </a:r>
            <a:endParaRPr kumimoji="0" lang="en-US" altLang="en-US" sz="1600" b="0" i="0" u="none" strike="noStrike" kern="1200" cap="none" spc="0" normalizeH="0" baseline="0" noProof="0">
              <a:ln>
                <a:noFill/>
              </a:ln>
              <a:solidFill>
                <a:srgbClr val="000000"/>
              </a:solidFill>
              <a:effectLst/>
              <a:uLnTx/>
              <a:uFillTx/>
              <a:latin typeface="Segoe UI Semibold"/>
              <a:ea typeface="+mn-ea"/>
              <a:cs typeface="Segoe UI Semibold"/>
            </a:endParaRPr>
          </a:p>
          <a:p>
            <a:pPr marL="186055" marR="0" lvl="1" indent="-186055" algn="l" defTabSz="932418" rtl="0" eaLnBrk="1" fontAlgn="auto" latinLnBrk="0" hangingPunct="1">
              <a:lnSpc>
                <a:spcPct val="100000"/>
              </a:lnSpc>
              <a:spcBef>
                <a:spcPts val="816"/>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rgbClr val="000000"/>
                </a:solidFill>
                <a:effectLst/>
                <a:uLnTx/>
                <a:uFillTx/>
                <a:latin typeface="Segoe UI Semibold"/>
                <a:ea typeface="+mn-ea"/>
                <a:cs typeface="+mn-cs"/>
              </a:rPr>
              <a:t>Microsoft 365 A3/A5/Student Use Benefits</a:t>
            </a:r>
            <a:endParaRPr kumimoji="0" lang="en-US" sz="1600" b="0" i="0" u="none" strike="noStrike" kern="1200" cap="none" spc="0" normalizeH="0" baseline="0" noProof="0">
              <a:ln>
                <a:noFill/>
              </a:ln>
              <a:solidFill>
                <a:srgbClr val="FFFFFF"/>
              </a:solidFill>
              <a:effectLst/>
              <a:uLnTx/>
              <a:uFillTx/>
              <a:latin typeface="Segoe UI"/>
              <a:ea typeface="+mn-ea"/>
              <a:cs typeface="Segoe UI"/>
            </a:endParaRPr>
          </a:p>
          <a:p>
            <a:pPr marL="186055" marR="0" lvl="1" indent="-186055" algn="l" defTabSz="932418"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rgbClr val="000000"/>
                </a:solidFill>
                <a:effectLst/>
                <a:uLnTx/>
                <a:uFillTx/>
                <a:latin typeface="Segoe UI Semibold"/>
                <a:ea typeface="+mn-ea"/>
                <a:cs typeface="+mn-cs"/>
              </a:rPr>
              <a:t>Microsoft 365 F3</a:t>
            </a:r>
            <a:endParaRPr kumimoji="0" lang="en-US" altLang="en-US" sz="1600" b="0" i="0" u="none" strike="noStrike" kern="1200" cap="none" spc="0" normalizeH="0" baseline="0" noProof="0">
              <a:ln>
                <a:noFill/>
              </a:ln>
              <a:solidFill>
                <a:srgbClr val="000000"/>
              </a:solidFill>
              <a:effectLst/>
              <a:uLnTx/>
              <a:uFillTx/>
              <a:latin typeface="Segoe UI Semibold"/>
              <a:ea typeface="+mn-ea"/>
              <a:cs typeface="Segoe UI Semibold"/>
            </a:endParaRPr>
          </a:p>
          <a:p>
            <a:pPr marL="186055" marR="0" lvl="1" indent="-186055" algn="l" defTabSz="932418"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rgbClr val="000000"/>
                </a:solidFill>
                <a:effectLst/>
                <a:uLnTx/>
                <a:uFillTx/>
                <a:latin typeface="Segoe UI Semibold"/>
                <a:ea typeface="+mn-ea"/>
                <a:cs typeface="+mn-cs"/>
              </a:rPr>
              <a:t>Microsoft 365 Business Premium</a:t>
            </a:r>
            <a:endParaRPr kumimoji="0" lang="en-US" altLang="en-US" sz="1600" b="0" i="0" u="none" strike="noStrike" kern="1200" cap="none" spc="0" normalizeH="0" baseline="0" noProof="0">
              <a:ln>
                <a:noFill/>
              </a:ln>
              <a:solidFill>
                <a:srgbClr val="000000"/>
              </a:solidFill>
              <a:effectLst/>
              <a:uLnTx/>
              <a:uFillTx/>
              <a:latin typeface="Segoe UI Semibold"/>
              <a:ea typeface="+mn-ea"/>
              <a:cs typeface="Segoe UI Semibold"/>
            </a:endParaRPr>
          </a:p>
          <a:p>
            <a:pPr marL="186055" marR="0" lvl="1" indent="-186055" algn="l" defTabSz="932418"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rgbClr val="000000"/>
                </a:solidFill>
                <a:effectLst/>
                <a:uLnTx/>
                <a:uFillTx/>
                <a:latin typeface="Segoe UI Semibold"/>
                <a:ea typeface="+mn-ea"/>
                <a:cs typeface="+mn-cs"/>
              </a:rPr>
              <a:t>Windows 10 VDA per user</a:t>
            </a:r>
            <a:endParaRPr kumimoji="0" lang="en-US" altLang="en-US" sz="1600" b="0" i="0" u="none" strike="noStrike" kern="1200" cap="none" spc="0" normalizeH="0" baseline="0" noProof="0">
              <a:ln>
                <a:noFill/>
              </a:ln>
              <a:solidFill>
                <a:srgbClr val="000000"/>
              </a:solidFill>
              <a:effectLst/>
              <a:uLnTx/>
              <a:uFillTx/>
              <a:latin typeface="Segoe UI Semibold"/>
              <a:ea typeface="+mn-ea"/>
              <a:cs typeface="Segoe UI Semibold"/>
            </a:endParaRPr>
          </a:p>
          <a:p>
            <a:pPr marL="186055" marR="0" lvl="1" indent="-186055" algn="l" defTabSz="932418"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rgbClr val="000000"/>
                </a:solidFill>
                <a:effectLst/>
                <a:uLnTx/>
                <a:uFillTx/>
                <a:latin typeface="Segoe UI Semibold"/>
                <a:ea typeface="+mn-ea"/>
                <a:cs typeface="+mn-cs"/>
              </a:rPr>
              <a:t>Windows 10 Enterprise E3/E5</a:t>
            </a:r>
            <a:endParaRPr kumimoji="0" lang="en-US" altLang="en-US" sz="1600" b="0" i="0" u="none" strike="noStrike" kern="1200" cap="none" spc="0" normalizeH="0" baseline="0" noProof="0">
              <a:ln>
                <a:noFill/>
              </a:ln>
              <a:solidFill>
                <a:srgbClr val="000000"/>
              </a:solidFill>
              <a:effectLst/>
              <a:uLnTx/>
              <a:uFillTx/>
              <a:latin typeface="Segoe UI Semibold"/>
              <a:ea typeface="+mn-ea"/>
              <a:cs typeface="Segoe UI Semibold"/>
            </a:endParaRPr>
          </a:p>
          <a:p>
            <a:pPr marL="186055" marR="0" lvl="1" indent="-186055" algn="l" defTabSz="932418"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rgbClr val="000000"/>
                </a:solidFill>
                <a:effectLst/>
                <a:uLnTx/>
                <a:uFillTx/>
                <a:latin typeface="Segoe UI Semibold"/>
                <a:ea typeface="+mn-ea"/>
                <a:cs typeface="+mn-cs"/>
              </a:rPr>
              <a:t>Windows 10 Education A3/A5</a:t>
            </a:r>
            <a:endParaRPr kumimoji="0" lang="en-US" altLang="en-US" sz="1600" b="0" i="0" u="none" strike="noStrike" kern="1200" cap="none" spc="0" normalizeH="0" baseline="0" noProof="0">
              <a:ln>
                <a:noFill/>
              </a:ln>
              <a:solidFill>
                <a:srgbClr val="000000"/>
              </a:solidFill>
              <a:effectLst/>
              <a:uLnTx/>
              <a:uFillTx/>
              <a:latin typeface="Segoe UI Semibold"/>
              <a:ea typeface="+mn-ea"/>
              <a:cs typeface="Segoe UI Semibold"/>
            </a:endParaRPr>
          </a:p>
        </p:txBody>
      </p:sp>
      <p:sp>
        <p:nvSpPr>
          <p:cNvPr id="2" name="Title 1">
            <a:extLst>
              <a:ext uri="{FF2B5EF4-FFF2-40B4-BE49-F238E27FC236}">
                <a16:creationId xmlns:a16="http://schemas.microsoft.com/office/drawing/2014/main" id="{36E59E6B-7639-4109-AC3D-A7E70C8CAF48}"/>
              </a:ext>
            </a:extLst>
          </p:cNvPr>
          <p:cNvSpPr>
            <a:spLocks noGrp="1"/>
          </p:cNvSpPr>
          <p:nvPr>
            <p:ph type="title"/>
          </p:nvPr>
        </p:nvSpPr>
        <p:spPr>
          <a:xfrm>
            <a:off x="467185" y="604838"/>
            <a:ext cx="11502107" cy="443070"/>
          </a:xfrm>
        </p:spPr>
        <p:txBody>
          <a:bodyPr/>
          <a:lstStyle/>
          <a:p>
            <a:pPr defTabSz="932563">
              <a:lnSpc>
                <a:spcPct val="90000"/>
              </a:lnSpc>
            </a:pPr>
            <a:r>
              <a:rPr lang="en-US" sz="3199" spc="-150">
                <a:solidFill>
                  <a:srgbClr val="000000"/>
                </a:solidFill>
              </a:rPr>
              <a:t>Many can access Windows Virtual Desktop with their current licenses</a:t>
            </a:r>
          </a:p>
        </p:txBody>
      </p:sp>
      <p:sp>
        <p:nvSpPr>
          <p:cNvPr id="18" name="Rectangle 17">
            <a:extLst>
              <a:ext uri="{FF2B5EF4-FFF2-40B4-BE49-F238E27FC236}">
                <a16:creationId xmlns:a16="http://schemas.microsoft.com/office/drawing/2014/main" id="{74542CE9-6B9D-4039-A2D9-77BA5B7996F3}"/>
              </a:ext>
            </a:extLst>
          </p:cNvPr>
          <p:cNvSpPr/>
          <p:nvPr/>
        </p:nvSpPr>
        <p:spPr bwMode="auto">
          <a:xfrm>
            <a:off x="1342813" y="5257375"/>
            <a:ext cx="10294015" cy="1436291"/>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18" rtl="0" eaLnBrk="0" fontAlgn="base" latinLnBrk="0" hangingPunct="0">
              <a:lnSpc>
                <a:spcPct val="100000"/>
              </a:lnSpc>
              <a:spcBef>
                <a:spcPts val="816"/>
              </a:spcBef>
              <a:spcAft>
                <a:spcPts val="0"/>
              </a:spcAft>
              <a:buClrTx/>
              <a:buSzTx/>
              <a:buFontTx/>
              <a:buNone/>
              <a:tabLst/>
              <a:defRPr/>
            </a:pPr>
            <a:r>
              <a:rPr kumimoji="0" lang="en-US" altLang="en-US" sz="2400" b="0" i="0" u="none" strike="noStrike" kern="1200" cap="none" spc="0" normalizeH="0" baseline="0" noProof="0">
                <a:ln>
                  <a:noFill/>
                </a:ln>
                <a:solidFill>
                  <a:srgbClr val="0078D4"/>
                </a:solidFill>
                <a:effectLst/>
                <a:uLnTx/>
                <a:uFillTx/>
                <a:latin typeface="Segoe UI Semibold"/>
                <a:ea typeface="+mn-ea"/>
                <a:cs typeface="+mn-cs"/>
              </a:rPr>
              <a:t>Server</a:t>
            </a:r>
          </a:p>
          <a:p>
            <a:pPr marL="0" marR="0" lvl="0" indent="0" algn="l" defTabSz="932418" rtl="0" eaLnBrk="0" fontAlgn="base" latinLnBrk="0" hangingPunct="0">
              <a:lnSpc>
                <a:spcPct val="100000"/>
              </a:lnSpc>
              <a:spcBef>
                <a:spcPts val="816"/>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Segoe UI"/>
                <a:ea typeface="+mn-ea"/>
                <a:cs typeface="+mn-cs"/>
              </a:rPr>
              <a:t>Customers are eligible to access server workloads with Windows Virtual Desktop if they have one of the following user or device licenses:</a:t>
            </a:r>
            <a:endParaRPr kumimoji="0" lang="en-US" altLang="en-US" sz="2000" b="0" i="0" u="none" strike="noStrike" kern="1200" cap="none" spc="0" normalizeH="0" baseline="0" noProof="0">
              <a:ln>
                <a:noFill/>
              </a:ln>
              <a:solidFill>
                <a:srgbClr val="000000"/>
              </a:solidFill>
              <a:effectLst/>
              <a:uLnTx/>
              <a:uFillTx/>
              <a:latin typeface="Segoe UI"/>
              <a:ea typeface="+mn-ea"/>
              <a:cs typeface="Segoe UI"/>
            </a:endParaRPr>
          </a:p>
          <a:p>
            <a:pPr marL="186055" marR="0" lvl="1" indent="-186055" algn="l" defTabSz="932418"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rgbClr val="000000"/>
                </a:solidFill>
                <a:effectLst/>
                <a:uLnTx/>
                <a:uFillTx/>
                <a:latin typeface="Segoe UI Semibold"/>
                <a:ea typeface="+mn-ea"/>
                <a:cs typeface="+mn-cs"/>
              </a:rPr>
              <a:t>RDS CAL license with active Software Assurance (SA)</a:t>
            </a:r>
            <a:endParaRPr kumimoji="0" lang="en-US" altLang="en-US" sz="1000" b="0" i="1" u="none" strike="noStrike" kern="1200" cap="none" spc="0" normalizeH="0" baseline="0" noProof="0">
              <a:ln>
                <a:noFill/>
              </a:ln>
              <a:solidFill>
                <a:srgbClr val="000000"/>
              </a:solidFill>
              <a:effectLst/>
              <a:uLnTx/>
              <a:uFillTx/>
              <a:latin typeface="Segoe UI"/>
              <a:ea typeface="+mn-ea"/>
              <a:cs typeface="Segoe UI"/>
            </a:endParaRPr>
          </a:p>
        </p:txBody>
      </p:sp>
      <p:sp>
        <p:nvSpPr>
          <p:cNvPr id="4" name="Rectangle 3">
            <a:extLst>
              <a:ext uri="{FF2B5EF4-FFF2-40B4-BE49-F238E27FC236}">
                <a16:creationId xmlns:a16="http://schemas.microsoft.com/office/drawing/2014/main" id="{7B66C6D9-120B-41DA-B8C5-22CD7FE2F460}"/>
              </a:ext>
            </a:extLst>
          </p:cNvPr>
          <p:cNvSpPr/>
          <p:nvPr/>
        </p:nvSpPr>
        <p:spPr>
          <a:xfrm>
            <a:off x="6095454" y="4478558"/>
            <a:ext cx="247199" cy="376684"/>
          </a:xfrm>
          <a:prstGeom prst="rect">
            <a:avLst/>
          </a:prstGeom>
        </p:spPr>
        <p:txBody>
          <a:bodyPr wrap="non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7F4053A6-96B8-499F-9BAD-DFBD1B799844}"/>
              </a:ext>
            </a:extLst>
          </p:cNvPr>
          <p:cNvSpPr/>
          <p:nvPr/>
        </p:nvSpPr>
        <p:spPr bwMode="auto">
          <a:xfrm>
            <a:off x="6585857" y="3211541"/>
            <a:ext cx="2824543" cy="1118255"/>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1" indent="0" algn="l" defTabSz="932418" rtl="0" eaLnBrk="0" fontAlgn="base" latinLnBrk="0" hangingPunct="0">
              <a:lnSpc>
                <a:spcPct val="100000"/>
              </a:lnSpc>
              <a:spcBef>
                <a:spcPts val="816"/>
              </a:spcBef>
              <a:spcAft>
                <a:spcPts val="0"/>
              </a:spcAft>
              <a:buClrTx/>
              <a:buSzTx/>
              <a:buFontTx/>
              <a:buNone/>
              <a:tabLst/>
              <a:defRPr/>
            </a:pPr>
            <a:r>
              <a:rPr kumimoji="0" lang="en-US" altLang="en-US" sz="1400" b="0" i="1" u="none" strike="noStrike" kern="1200" cap="none" spc="0" normalizeH="0" baseline="0" noProof="0">
                <a:ln>
                  <a:noFill/>
                </a:ln>
                <a:solidFill>
                  <a:srgbClr val="000000"/>
                </a:solidFill>
                <a:effectLst/>
                <a:uLnTx/>
                <a:uFillTx/>
                <a:latin typeface="Segoe UI"/>
                <a:ea typeface="+mn-ea"/>
                <a:cs typeface="+mn-cs"/>
              </a:rPr>
              <a:t>Customers can access Windows Virtual Desktop from their non-Windows Pro endpoints if they have one of these user licenses</a:t>
            </a:r>
            <a:endParaRPr kumimoji="0" lang="en-US" altLang="en-US" sz="1428" b="0" i="1" u="none" strike="noStrike" kern="1200" cap="none" spc="0" normalizeH="0" baseline="0" noProof="0">
              <a:ln>
                <a:noFill/>
              </a:ln>
              <a:solidFill>
                <a:srgbClr val="000000"/>
              </a:solidFill>
              <a:effectLst/>
              <a:uLnTx/>
              <a:uFillTx/>
              <a:latin typeface="Segoe UI Semibold"/>
              <a:ea typeface="+mn-ea"/>
              <a:cs typeface="Segoe UI Semibold"/>
            </a:endParaRPr>
          </a:p>
          <a:p>
            <a:pPr marL="0" marR="0" lvl="1" indent="0" algn="l" defTabSz="932418" rtl="0" eaLnBrk="0" fontAlgn="base" latinLnBrk="0" hangingPunct="0">
              <a:lnSpc>
                <a:spcPct val="100000"/>
              </a:lnSpc>
              <a:spcBef>
                <a:spcPts val="816"/>
              </a:spcBef>
              <a:spcAft>
                <a:spcPts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Segoe UI"/>
                <a:ea typeface="+mn-ea"/>
                <a:cs typeface="+mn-cs"/>
              </a:rPr>
              <a:t>.</a:t>
            </a:r>
            <a:endParaRPr kumimoji="0" lang="en-US" altLang="en-US" sz="1000" b="0" i="1" u="none" strike="noStrike" kern="1200" cap="none" spc="0" normalizeH="0" baseline="0" noProof="0">
              <a:ln>
                <a:noFill/>
              </a:ln>
              <a:solidFill>
                <a:srgbClr val="000000"/>
              </a:solidFill>
              <a:effectLst/>
              <a:uLnTx/>
              <a:uFillTx/>
              <a:latin typeface="Segoe UI"/>
              <a:ea typeface="+mn-ea"/>
              <a:cs typeface="Segoe UI"/>
            </a:endParaRPr>
          </a:p>
        </p:txBody>
      </p:sp>
      <p:pic>
        <p:nvPicPr>
          <p:cNvPr id="22" name="Picture 22">
            <a:extLst>
              <a:ext uri="{FF2B5EF4-FFF2-40B4-BE49-F238E27FC236}">
                <a16:creationId xmlns:a16="http://schemas.microsoft.com/office/drawing/2014/main" id="{DCEF4986-F936-49B5-B78F-D221663C67A9}"/>
              </a:ext>
            </a:extLst>
          </p:cNvPr>
          <p:cNvPicPr>
            <a:picLocks noChangeAspect="1"/>
          </p:cNvPicPr>
          <p:nvPr/>
        </p:nvPicPr>
        <p:blipFill>
          <a:blip r:embed="rId3"/>
          <a:stretch>
            <a:fillRect/>
          </a:stretch>
        </p:blipFill>
        <p:spPr>
          <a:xfrm>
            <a:off x="687521" y="5221991"/>
            <a:ext cx="381022" cy="676275"/>
          </a:xfrm>
          <a:prstGeom prst="rect">
            <a:avLst/>
          </a:prstGeom>
        </p:spPr>
      </p:pic>
      <p:pic>
        <p:nvPicPr>
          <p:cNvPr id="6" name="Picture 6" descr="A picture containing drawing&#10;&#10;Description generated with very high confidence">
            <a:extLst>
              <a:ext uri="{FF2B5EF4-FFF2-40B4-BE49-F238E27FC236}">
                <a16:creationId xmlns:a16="http://schemas.microsoft.com/office/drawing/2014/main" id="{F5697DD1-058E-485C-BA81-93E1E6F1ABF9}"/>
              </a:ext>
            </a:extLst>
          </p:cNvPr>
          <p:cNvPicPr>
            <a:picLocks noChangeAspect="1"/>
          </p:cNvPicPr>
          <p:nvPr/>
        </p:nvPicPr>
        <p:blipFill>
          <a:blip r:embed="rId4"/>
          <a:stretch>
            <a:fillRect/>
          </a:stretch>
        </p:blipFill>
        <p:spPr>
          <a:xfrm>
            <a:off x="490390" y="1237763"/>
            <a:ext cx="775285" cy="915839"/>
          </a:xfrm>
          <a:prstGeom prst="rect">
            <a:avLst/>
          </a:prstGeom>
        </p:spPr>
      </p:pic>
      <p:sp>
        <p:nvSpPr>
          <p:cNvPr id="30" name="Right Brace 29">
            <a:extLst>
              <a:ext uri="{FF2B5EF4-FFF2-40B4-BE49-F238E27FC236}">
                <a16:creationId xmlns:a16="http://schemas.microsoft.com/office/drawing/2014/main" id="{E0203B74-20AE-4812-9636-2F4F93001038}"/>
              </a:ext>
            </a:extLst>
          </p:cNvPr>
          <p:cNvSpPr/>
          <p:nvPr/>
        </p:nvSpPr>
        <p:spPr>
          <a:xfrm>
            <a:off x="5654831" y="2817990"/>
            <a:ext cx="501458" cy="1487087"/>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cxnSp>
        <p:nvCxnSpPr>
          <p:cNvPr id="32" name="Straight Connector 31">
            <a:extLst>
              <a:ext uri="{FF2B5EF4-FFF2-40B4-BE49-F238E27FC236}">
                <a16:creationId xmlns:a16="http://schemas.microsoft.com/office/drawing/2014/main" id="{963C2A34-81EA-4BE8-8592-2AF66E80D42B}"/>
              </a:ext>
            </a:extLst>
          </p:cNvPr>
          <p:cNvCxnSpPr/>
          <p:nvPr/>
        </p:nvCxnSpPr>
        <p:spPr>
          <a:xfrm>
            <a:off x="1342814" y="5020784"/>
            <a:ext cx="370602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6813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BE06E17A-B1CE-42AF-BC42-97F78D0173B6}"/>
              </a:ext>
            </a:extLst>
          </p:cNvPr>
          <p:cNvGrpSpPr/>
          <p:nvPr/>
        </p:nvGrpSpPr>
        <p:grpSpPr>
          <a:xfrm>
            <a:off x="1360228" y="1957149"/>
            <a:ext cx="814838" cy="716958"/>
            <a:chOff x="669602" y="2029221"/>
            <a:chExt cx="799046" cy="703064"/>
          </a:xfrm>
        </p:grpSpPr>
        <p:grpSp>
          <p:nvGrpSpPr>
            <p:cNvPr id="75" name="Group 74">
              <a:extLst>
                <a:ext uri="{FF2B5EF4-FFF2-40B4-BE49-F238E27FC236}">
                  <a16:creationId xmlns:a16="http://schemas.microsoft.com/office/drawing/2014/main" id="{B626C39F-5F50-451B-B03B-FC6B97A20122}"/>
                </a:ext>
              </a:extLst>
            </p:cNvPr>
            <p:cNvGrpSpPr/>
            <p:nvPr/>
          </p:nvGrpSpPr>
          <p:grpSpPr>
            <a:xfrm>
              <a:off x="669602" y="2029221"/>
              <a:ext cx="799046" cy="703064"/>
              <a:chOff x="6162675" y="47625"/>
              <a:chExt cx="3509963" cy="3011488"/>
            </a:xfrm>
          </p:grpSpPr>
          <p:sp>
            <p:nvSpPr>
              <p:cNvPr id="81" name="Freeform 18">
                <a:extLst>
                  <a:ext uri="{FF2B5EF4-FFF2-40B4-BE49-F238E27FC236}">
                    <a16:creationId xmlns:a16="http://schemas.microsoft.com/office/drawing/2014/main" id="{4E9C06DA-EEB9-4D62-98C0-BE36A89AE5D3}"/>
                  </a:ext>
                </a:extLst>
              </p:cNvPr>
              <p:cNvSpPr>
                <a:spLocks noChangeArrowheads="1"/>
              </p:cNvSpPr>
              <p:nvPr/>
            </p:nvSpPr>
            <p:spPr bwMode="auto">
              <a:xfrm>
                <a:off x="6162675" y="47625"/>
                <a:ext cx="3509963" cy="3011488"/>
              </a:xfrm>
              <a:custGeom>
                <a:avLst/>
                <a:gdLst>
                  <a:gd name="T0" fmla="*/ 9277 w 9749"/>
                  <a:gd name="T1" fmla="*/ 8365 h 8366"/>
                  <a:gd name="T2" fmla="*/ 9277 w 9749"/>
                  <a:gd name="T3" fmla="*/ 8365 h 8366"/>
                  <a:gd name="T4" fmla="*/ 500 w 9749"/>
                  <a:gd name="T5" fmla="*/ 8365 h 8366"/>
                  <a:gd name="T6" fmla="*/ 0 w 9749"/>
                  <a:gd name="T7" fmla="*/ 7894 h 8366"/>
                  <a:gd name="T8" fmla="*/ 0 w 9749"/>
                  <a:gd name="T9" fmla="*/ 472 h 8366"/>
                  <a:gd name="T10" fmla="*/ 500 w 9749"/>
                  <a:gd name="T11" fmla="*/ 0 h 8366"/>
                  <a:gd name="T12" fmla="*/ 9277 w 9749"/>
                  <a:gd name="T13" fmla="*/ 0 h 8366"/>
                  <a:gd name="T14" fmla="*/ 9748 w 9749"/>
                  <a:gd name="T15" fmla="*/ 472 h 8366"/>
                  <a:gd name="T16" fmla="*/ 9748 w 9749"/>
                  <a:gd name="T17" fmla="*/ 7894 h 8366"/>
                  <a:gd name="T18" fmla="*/ 9277 w 9749"/>
                  <a:gd name="T19" fmla="*/ 8365 h 8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9" h="8366">
                    <a:moveTo>
                      <a:pt x="9277" y="8365"/>
                    </a:moveTo>
                    <a:lnTo>
                      <a:pt x="9277" y="8365"/>
                    </a:lnTo>
                    <a:cubicBezTo>
                      <a:pt x="500" y="8365"/>
                      <a:pt x="500" y="8365"/>
                      <a:pt x="500" y="8365"/>
                    </a:cubicBezTo>
                    <a:cubicBezTo>
                      <a:pt x="236" y="8365"/>
                      <a:pt x="0" y="8158"/>
                      <a:pt x="0" y="7894"/>
                    </a:cubicBezTo>
                    <a:cubicBezTo>
                      <a:pt x="0" y="472"/>
                      <a:pt x="0" y="472"/>
                      <a:pt x="0" y="472"/>
                    </a:cubicBezTo>
                    <a:cubicBezTo>
                      <a:pt x="0" y="206"/>
                      <a:pt x="236" y="0"/>
                      <a:pt x="500" y="0"/>
                    </a:cubicBezTo>
                    <a:cubicBezTo>
                      <a:pt x="9277" y="0"/>
                      <a:pt x="9277" y="0"/>
                      <a:pt x="9277" y="0"/>
                    </a:cubicBezTo>
                    <a:cubicBezTo>
                      <a:pt x="9542" y="0"/>
                      <a:pt x="9748" y="206"/>
                      <a:pt x="9748" y="472"/>
                    </a:cubicBezTo>
                    <a:cubicBezTo>
                      <a:pt x="9748" y="7894"/>
                      <a:pt x="9748" y="7894"/>
                      <a:pt x="9748" y="7894"/>
                    </a:cubicBezTo>
                    <a:cubicBezTo>
                      <a:pt x="9748" y="8158"/>
                      <a:pt x="9542" y="8365"/>
                      <a:pt x="9277" y="8365"/>
                    </a:cubicBezTo>
                  </a:path>
                </a:pathLst>
              </a:custGeom>
              <a:solidFill>
                <a:schemeClr val="accent1"/>
              </a:solidFill>
              <a:ln w="19050" cap="rnd">
                <a:no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2" name="Freeform 14">
                <a:extLst>
                  <a:ext uri="{FF2B5EF4-FFF2-40B4-BE49-F238E27FC236}">
                    <a16:creationId xmlns:a16="http://schemas.microsoft.com/office/drawing/2014/main" id="{86413D96-FA8F-4399-A777-AD73DA355D5C}"/>
                  </a:ext>
                </a:extLst>
              </p:cNvPr>
              <p:cNvSpPr>
                <a:spLocks noChangeArrowheads="1"/>
              </p:cNvSpPr>
              <p:nvPr/>
            </p:nvSpPr>
            <p:spPr bwMode="auto">
              <a:xfrm>
                <a:off x="6418263" y="738188"/>
                <a:ext cx="3011487" cy="2078037"/>
              </a:xfrm>
              <a:custGeom>
                <a:avLst/>
                <a:gdLst>
                  <a:gd name="T0" fmla="*/ 0 w 8365"/>
                  <a:gd name="T1" fmla="*/ 5772 h 5773"/>
                  <a:gd name="T2" fmla="*/ 0 w 8365"/>
                  <a:gd name="T3" fmla="*/ 0 h 5773"/>
                  <a:gd name="T4" fmla="*/ 8364 w 8365"/>
                  <a:gd name="T5" fmla="*/ 0 h 5773"/>
                  <a:gd name="T6" fmla="*/ 8364 w 8365"/>
                  <a:gd name="T7" fmla="*/ 5772 h 5773"/>
                  <a:gd name="T8" fmla="*/ 0 w 8365"/>
                  <a:gd name="T9" fmla="*/ 5772 h 5773"/>
                </a:gdLst>
                <a:ahLst/>
                <a:cxnLst>
                  <a:cxn ang="0">
                    <a:pos x="T0" y="T1"/>
                  </a:cxn>
                  <a:cxn ang="0">
                    <a:pos x="T2" y="T3"/>
                  </a:cxn>
                  <a:cxn ang="0">
                    <a:pos x="T4" y="T5"/>
                  </a:cxn>
                  <a:cxn ang="0">
                    <a:pos x="T6" y="T7"/>
                  </a:cxn>
                  <a:cxn ang="0">
                    <a:pos x="T8" y="T9"/>
                  </a:cxn>
                </a:cxnLst>
                <a:rect l="0" t="0" r="r" b="b"/>
                <a:pathLst>
                  <a:path w="8365" h="5773">
                    <a:moveTo>
                      <a:pt x="0" y="5772"/>
                    </a:moveTo>
                    <a:lnTo>
                      <a:pt x="0" y="0"/>
                    </a:lnTo>
                    <a:lnTo>
                      <a:pt x="8364" y="0"/>
                    </a:lnTo>
                    <a:lnTo>
                      <a:pt x="8364" y="5772"/>
                    </a:lnTo>
                    <a:lnTo>
                      <a:pt x="0" y="5772"/>
                    </a:lnTo>
                  </a:path>
                </a:pathLst>
              </a:custGeom>
              <a:solidFill>
                <a:schemeClr val="bg1"/>
              </a:solidFill>
              <a:ln w="19050" cap="rnd">
                <a:no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3" name="Freeform 15">
                <a:extLst>
                  <a:ext uri="{FF2B5EF4-FFF2-40B4-BE49-F238E27FC236}">
                    <a16:creationId xmlns:a16="http://schemas.microsoft.com/office/drawing/2014/main" id="{338E3AC5-6746-4394-A878-5B8A27C9CAA9}"/>
                  </a:ext>
                </a:extLst>
              </p:cNvPr>
              <p:cNvSpPr>
                <a:spLocks noChangeArrowheads="1"/>
              </p:cNvSpPr>
              <p:nvPr/>
            </p:nvSpPr>
            <p:spPr bwMode="auto">
              <a:xfrm>
                <a:off x="6364288" y="292100"/>
                <a:ext cx="201612" cy="201613"/>
              </a:xfrm>
              <a:custGeom>
                <a:avLst/>
                <a:gdLst>
                  <a:gd name="T0" fmla="*/ 560 w 561"/>
                  <a:gd name="T1" fmla="*/ 295 h 561"/>
                  <a:gd name="T2" fmla="*/ 560 w 561"/>
                  <a:gd name="T3" fmla="*/ 295 h 561"/>
                  <a:gd name="T4" fmla="*/ 265 w 561"/>
                  <a:gd name="T5" fmla="*/ 560 h 561"/>
                  <a:gd name="T6" fmla="*/ 0 w 561"/>
                  <a:gd name="T7" fmla="*/ 295 h 561"/>
                  <a:gd name="T8" fmla="*/ 265 w 561"/>
                  <a:gd name="T9" fmla="*/ 0 h 561"/>
                  <a:gd name="T10" fmla="*/ 560 w 561"/>
                  <a:gd name="T11" fmla="*/ 295 h 561"/>
                </a:gdLst>
                <a:ahLst/>
                <a:cxnLst>
                  <a:cxn ang="0">
                    <a:pos x="T0" y="T1"/>
                  </a:cxn>
                  <a:cxn ang="0">
                    <a:pos x="T2" y="T3"/>
                  </a:cxn>
                  <a:cxn ang="0">
                    <a:pos x="T4" y="T5"/>
                  </a:cxn>
                  <a:cxn ang="0">
                    <a:pos x="T6" y="T7"/>
                  </a:cxn>
                  <a:cxn ang="0">
                    <a:pos x="T8" y="T9"/>
                  </a:cxn>
                  <a:cxn ang="0">
                    <a:pos x="T10" y="T11"/>
                  </a:cxn>
                </a:cxnLst>
                <a:rect l="0" t="0" r="r" b="b"/>
                <a:pathLst>
                  <a:path w="561" h="561">
                    <a:moveTo>
                      <a:pt x="560" y="295"/>
                    </a:moveTo>
                    <a:lnTo>
                      <a:pt x="560" y="295"/>
                    </a:lnTo>
                    <a:cubicBezTo>
                      <a:pt x="560" y="442"/>
                      <a:pt x="442" y="560"/>
                      <a:pt x="265" y="560"/>
                    </a:cubicBezTo>
                    <a:cubicBezTo>
                      <a:pt x="118" y="560"/>
                      <a:pt x="0" y="442"/>
                      <a:pt x="0" y="295"/>
                    </a:cubicBezTo>
                    <a:cubicBezTo>
                      <a:pt x="0" y="118"/>
                      <a:pt x="118" y="0"/>
                      <a:pt x="265" y="0"/>
                    </a:cubicBezTo>
                    <a:cubicBezTo>
                      <a:pt x="442" y="0"/>
                      <a:pt x="560" y="118"/>
                      <a:pt x="560" y="295"/>
                    </a:cubicBezTo>
                  </a:path>
                </a:pathLst>
              </a:custGeom>
              <a:solidFill>
                <a:srgbClr val="50E6FF"/>
              </a:solidFill>
              <a:ln w="19050" cap="rnd">
                <a:no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4" name="Freeform 16">
                <a:extLst>
                  <a:ext uri="{FF2B5EF4-FFF2-40B4-BE49-F238E27FC236}">
                    <a16:creationId xmlns:a16="http://schemas.microsoft.com/office/drawing/2014/main" id="{FE66241B-9B54-49C2-9922-3806F7E55087}"/>
                  </a:ext>
                </a:extLst>
              </p:cNvPr>
              <p:cNvSpPr>
                <a:spLocks noChangeArrowheads="1"/>
              </p:cNvSpPr>
              <p:nvPr/>
            </p:nvSpPr>
            <p:spPr bwMode="auto">
              <a:xfrm>
                <a:off x="6715125" y="292100"/>
                <a:ext cx="192088" cy="201613"/>
              </a:xfrm>
              <a:custGeom>
                <a:avLst/>
                <a:gdLst>
                  <a:gd name="T0" fmla="*/ 531 w 532"/>
                  <a:gd name="T1" fmla="*/ 295 h 561"/>
                  <a:gd name="T2" fmla="*/ 531 w 532"/>
                  <a:gd name="T3" fmla="*/ 295 h 561"/>
                  <a:gd name="T4" fmla="*/ 265 w 532"/>
                  <a:gd name="T5" fmla="*/ 560 h 561"/>
                  <a:gd name="T6" fmla="*/ 0 w 532"/>
                  <a:gd name="T7" fmla="*/ 295 h 561"/>
                  <a:gd name="T8" fmla="*/ 265 w 532"/>
                  <a:gd name="T9" fmla="*/ 0 h 561"/>
                  <a:gd name="T10" fmla="*/ 531 w 532"/>
                  <a:gd name="T11" fmla="*/ 295 h 561"/>
                </a:gdLst>
                <a:ahLst/>
                <a:cxnLst>
                  <a:cxn ang="0">
                    <a:pos x="T0" y="T1"/>
                  </a:cxn>
                  <a:cxn ang="0">
                    <a:pos x="T2" y="T3"/>
                  </a:cxn>
                  <a:cxn ang="0">
                    <a:pos x="T4" y="T5"/>
                  </a:cxn>
                  <a:cxn ang="0">
                    <a:pos x="T6" y="T7"/>
                  </a:cxn>
                  <a:cxn ang="0">
                    <a:pos x="T8" y="T9"/>
                  </a:cxn>
                  <a:cxn ang="0">
                    <a:pos x="T10" y="T11"/>
                  </a:cxn>
                </a:cxnLst>
                <a:rect l="0" t="0" r="r" b="b"/>
                <a:pathLst>
                  <a:path w="532" h="561">
                    <a:moveTo>
                      <a:pt x="531" y="295"/>
                    </a:moveTo>
                    <a:lnTo>
                      <a:pt x="531" y="295"/>
                    </a:lnTo>
                    <a:cubicBezTo>
                      <a:pt x="531" y="442"/>
                      <a:pt x="413" y="560"/>
                      <a:pt x="265" y="560"/>
                    </a:cubicBezTo>
                    <a:cubicBezTo>
                      <a:pt x="118" y="560"/>
                      <a:pt x="0" y="442"/>
                      <a:pt x="0" y="295"/>
                    </a:cubicBezTo>
                    <a:cubicBezTo>
                      <a:pt x="0" y="118"/>
                      <a:pt x="118" y="0"/>
                      <a:pt x="265" y="0"/>
                    </a:cubicBezTo>
                    <a:cubicBezTo>
                      <a:pt x="413" y="0"/>
                      <a:pt x="531" y="118"/>
                      <a:pt x="531" y="295"/>
                    </a:cubicBezTo>
                  </a:path>
                </a:pathLst>
              </a:custGeom>
              <a:solidFill>
                <a:srgbClr val="50E6FF"/>
              </a:solidFill>
              <a:ln w="19050" cap="rnd">
                <a:no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5" name="Freeform 17">
                <a:extLst>
                  <a:ext uri="{FF2B5EF4-FFF2-40B4-BE49-F238E27FC236}">
                    <a16:creationId xmlns:a16="http://schemas.microsoft.com/office/drawing/2014/main" id="{BD79FCF6-20D0-4B24-A69F-99821BBC3448}"/>
                  </a:ext>
                </a:extLst>
              </p:cNvPr>
              <p:cNvSpPr>
                <a:spLocks noChangeArrowheads="1"/>
              </p:cNvSpPr>
              <p:nvPr/>
            </p:nvSpPr>
            <p:spPr bwMode="auto">
              <a:xfrm>
                <a:off x="7053263" y="292100"/>
                <a:ext cx="201612" cy="201613"/>
              </a:xfrm>
              <a:custGeom>
                <a:avLst/>
                <a:gdLst>
                  <a:gd name="T0" fmla="*/ 560 w 561"/>
                  <a:gd name="T1" fmla="*/ 295 h 561"/>
                  <a:gd name="T2" fmla="*/ 560 w 561"/>
                  <a:gd name="T3" fmla="*/ 295 h 561"/>
                  <a:gd name="T4" fmla="*/ 295 w 561"/>
                  <a:gd name="T5" fmla="*/ 560 h 561"/>
                  <a:gd name="T6" fmla="*/ 0 w 561"/>
                  <a:gd name="T7" fmla="*/ 295 h 561"/>
                  <a:gd name="T8" fmla="*/ 295 w 561"/>
                  <a:gd name="T9" fmla="*/ 0 h 561"/>
                  <a:gd name="T10" fmla="*/ 560 w 561"/>
                  <a:gd name="T11" fmla="*/ 295 h 561"/>
                </a:gdLst>
                <a:ahLst/>
                <a:cxnLst>
                  <a:cxn ang="0">
                    <a:pos x="T0" y="T1"/>
                  </a:cxn>
                  <a:cxn ang="0">
                    <a:pos x="T2" y="T3"/>
                  </a:cxn>
                  <a:cxn ang="0">
                    <a:pos x="T4" y="T5"/>
                  </a:cxn>
                  <a:cxn ang="0">
                    <a:pos x="T6" y="T7"/>
                  </a:cxn>
                  <a:cxn ang="0">
                    <a:pos x="T8" y="T9"/>
                  </a:cxn>
                  <a:cxn ang="0">
                    <a:pos x="T10" y="T11"/>
                  </a:cxn>
                </a:cxnLst>
                <a:rect l="0" t="0" r="r" b="b"/>
                <a:pathLst>
                  <a:path w="561" h="561">
                    <a:moveTo>
                      <a:pt x="560" y="295"/>
                    </a:moveTo>
                    <a:lnTo>
                      <a:pt x="560" y="295"/>
                    </a:lnTo>
                    <a:cubicBezTo>
                      <a:pt x="560" y="442"/>
                      <a:pt x="442" y="560"/>
                      <a:pt x="295" y="560"/>
                    </a:cubicBezTo>
                    <a:cubicBezTo>
                      <a:pt x="147" y="560"/>
                      <a:pt x="0" y="442"/>
                      <a:pt x="0" y="295"/>
                    </a:cubicBezTo>
                    <a:cubicBezTo>
                      <a:pt x="0" y="118"/>
                      <a:pt x="147" y="0"/>
                      <a:pt x="295" y="0"/>
                    </a:cubicBezTo>
                    <a:cubicBezTo>
                      <a:pt x="442" y="0"/>
                      <a:pt x="560" y="118"/>
                      <a:pt x="560" y="295"/>
                    </a:cubicBezTo>
                  </a:path>
                </a:pathLst>
              </a:custGeom>
              <a:solidFill>
                <a:srgbClr val="50E6FF"/>
              </a:solidFill>
              <a:ln w="19050" cap="rnd">
                <a:no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6" name="Freeform 19">
                <a:extLst>
                  <a:ext uri="{FF2B5EF4-FFF2-40B4-BE49-F238E27FC236}">
                    <a16:creationId xmlns:a16="http://schemas.microsoft.com/office/drawing/2014/main" id="{6420C13A-2541-4ACA-A9EF-6BC956CA7555}"/>
                  </a:ext>
                </a:extLst>
              </p:cNvPr>
              <p:cNvSpPr>
                <a:spLocks noChangeArrowheads="1"/>
              </p:cNvSpPr>
              <p:nvPr/>
            </p:nvSpPr>
            <p:spPr bwMode="auto">
              <a:xfrm>
                <a:off x="6715125" y="1088218"/>
                <a:ext cx="457195" cy="444498"/>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solidFill>
                <a:srgbClr val="50E6FF"/>
              </a:solid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sp>
          <p:nvSpPr>
            <p:cNvPr id="76" name="Freeform 19">
              <a:extLst>
                <a:ext uri="{FF2B5EF4-FFF2-40B4-BE49-F238E27FC236}">
                  <a16:creationId xmlns:a16="http://schemas.microsoft.com/office/drawing/2014/main" id="{B50748AA-42A8-4C89-98C3-2B37CB25632D}"/>
                </a:ext>
              </a:extLst>
            </p:cNvPr>
            <p:cNvSpPr>
              <a:spLocks noChangeArrowheads="1"/>
            </p:cNvSpPr>
            <p:nvPr/>
          </p:nvSpPr>
          <p:spPr bwMode="auto">
            <a:xfrm>
              <a:off x="993615" y="2272159"/>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solidFill>
              <a:srgbClr val="50E6FF"/>
            </a:solid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7" name="Freeform 19">
              <a:extLst>
                <a:ext uri="{FF2B5EF4-FFF2-40B4-BE49-F238E27FC236}">
                  <a16:creationId xmlns:a16="http://schemas.microsoft.com/office/drawing/2014/main" id="{904C839B-C52B-490A-85D7-500315021820}"/>
                </a:ext>
              </a:extLst>
            </p:cNvPr>
            <p:cNvSpPr>
              <a:spLocks noChangeArrowheads="1"/>
            </p:cNvSpPr>
            <p:nvPr/>
          </p:nvSpPr>
          <p:spPr bwMode="auto">
            <a:xfrm>
              <a:off x="1192891" y="2272159"/>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8" name="Freeform 19">
              <a:extLst>
                <a:ext uri="{FF2B5EF4-FFF2-40B4-BE49-F238E27FC236}">
                  <a16:creationId xmlns:a16="http://schemas.microsoft.com/office/drawing/2014/main" id="{B9C9FCCB-B3DF-42E5-A7AE-E616750B5128}"/>
                </a:ext>
              </a:extLst>
            </p:cNvPr>
            <p:cNvSpPr>
              <a:spLocks noChangeArrowheads="1"/>
            </p:cNvSpPr>
            <p:nvPr/>
          </p:nvSpPr>
          <p:spPr bwMode="auto">
            <a:xfrm>
              <a:off x="796782" y="2494547"/>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9" name="Freeform 19">
              <a:extLst>
                <a:ext uri="{FF2B5EF4-FFF2-40B4-BE49-F238E27FC236}">
                  <a16:creationId xmlns:a16="http://schemas.microsoft.com/office/drawing/2014/main" id="{5887A67A-03E7-42AC-B68C-31628D5424E9}"/>
                </a:ext>
              </a:extLst>
            </p:cNvPr>
            <p:cNvSpPr>
              <a:spLocks noChangeArrowheads="1"/>
            </p:cNvSpPr>
            <p:nvPr/>
          </p:nvSpPr>
          <p:spPr bwMode="auto">
            <a:xfrm>
              <a:off x="993614" y="2494547"/>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0" name="Freeform 19">
              <a:extLst>
                <a:ext uri="{FF2B5EF4-FFF2-40B4-BE49-F238E27FC236}">
                  <a16:creationId xmlns:a16="http://schemas.microsoft.com/office/drawing/2014/main" id="{2FE56878-BA33-427C-A03B-7C872ABD9D78}"/>
                </a:ext>
              </a:extLst>
            </p:cNvPr>
            <p:cNvSpPr>
              <a:spLocks noChangeArrowheads="1"/>
            </p:cNvSpPr>
            <p:nvPr/>
          </p:nvSpPr>
          <p:spPr bwMode="auto">
            <a:xfrm>
              <a:off x="1194809" y="2494547"/>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sp>
        <p:nvSpPr>
          <p:cNvPr id="9" name="Title 8">
            <a:extLst>
              <a:ext uri="{FF2B5EF4-FFF2-40B4-BE49-F238E27FC236}">
                <a16:creationId xmlns:a16="http://schemas.microsoft.com/office/drawing/2014/main" id="{9679EC8E-2BA8-45FD-9DAE-8860101BC660}"/>
              </a:ext>
            </a:extLst>
          </p:cNvPr>
          <p:cNvSpPr>
            <a:spLocks noGrp="1"/>
          </p:cNvSpPr>
          <p:nvPr>
            <p:ph type="title"/>
          </p:nvPr>
        </p:nvSpPr>
        <p:spPr/>
        <p:txBody>
          <a:bodyPr/>
          <a:lstStyle/>
          <a:p>
            <a:r>
              <a:rPr lang="en-US" spc="-150" dirty="0"/>
              <a:t>Citrix + Windows Virtual Desktop</a:t>
            </a:r>
            <a:endParaRPr lang="en-US" dirty="0"/>
          </a:p>
        </p:txBody>
      </p:sp>
      <p:sp>
        <p:nvSpPr>
          <p:cNvPr id="6" name="TextBox 5">
            <a:extLst>
              <a:ext uri="{FF2B5EF4-FFF2-40B4-BE49-F238E27FC236}">
                <a16:creationId xmlns:a16="http://schemas.microsoft.com/office/drawing/2014/main" id="{50FB4B82-70DF-42BF-BDE9-ECCEE6E6E42E}"/>
              </a:ext>
            </a:extLst>
          </p:cNvPr>
          <p:cNvSpPr txBox="1"/>
          <p:nvPr/>
        </p:nvSpPr>
        <p:spPr>
          <a:xfrm>
            <a:off x="8170572" y="4175549"/>
            <a:ext cx="2779781" cy="1806496"/>
          </a:xfrm>
          <a:prstGeom prst="rect">
            <a:avLst/>
          </a:prstGeom>
          <a:noFill/>
        </p:spPr>
        <p:txBody>
          <a:bodyPr wrap="square" rtlCol="0" anchor="t">
            <a:noAutofit/>
          </a:bodyPr>
          <a:lstStyle/>
          <a:p>
            <a:pPr defTabSz="1109735">
              <a:spcAft>
                <a:spcPts val="408"/>
              </a:spcAft>
              <a:defRPr/>
            </a:pPr>
            <a:r>
              <a:rPr lang="en-US" b="1" dirty="0">
                <a:solidFill>
                  <a:prstClr val="black"/>
                </a:solidFill>
                <a:latin typeface="Segoe UI"/>
                <a:cs typeface="Segoe UI Light" panose="020B0502040204020203" pitchFamily="34" charset="0"/>
              </a:rPr>
              <a:t>Environment Management</a:t>
            </a:r>
          </a:p>
          <a:p>
            <a:pPr defTabSz="1109735">
              <a:spcAft>
                <a:spcPts val="408"/>
              </a:spcAft>
              <a:defRPr/>
            </a:pPr>
            <a:r>
              <a:rPr lang="en-US" sz="1632" kern="0" dirty="0">
                <a:ln>
                  <a:solidFill>
                    <a:srgbClr val="7F57A1">
                      <a:alpha val="0"/>
                    </a:srgbClr>
                  </a:solidFill>
                </a:ln>
                <a:solidFill>
                  <a:srgbClr val="3F4042"/>
                </a:solidFill>
                <a:latin typeface="Segoe UI"/>
                <a:cs typeface="Segoe UI Light" panose="020B0502040204020203" pitchFamily="34" charset="0"/>
              </a:rPr>
              <a:t>Optimize host performance, accelerate application delivery, and enhance scalability for Windows Virtual Desktop</a:t>
            </a:r>
          </a:p>
        </p:txBody>
      </p:sp>
      <p:sp>
        <p:nvSpPr>
          <p:cNvPr id="7" name="Rectangle 6">
            <a:extLst>
              <a:ext uri="{FF2B5EF4-FFF2-40B4-BE49-F238E27FC236}">
                <a16:creationId xmlns:a16="http://schemas.microsoft.com/office/drawing/2014/main" id="{604832BB-31D1-49CF-95D7-D269CA4F2B45}"/>
              </a:ext>
            </a:extLst>
          </p:cNvPr>
          <p:cNvSpPr/>
          <p:nvPr/>
        </p:nvSpPr>
        <p:spPr>
          <a:xfrm>
            <a:off x="2523289" y="1862434"/>
            <a:ext cx="2856328" cy="2015745"/>
          </a:xfrm>
          <a:prstGeom prst="rect">
            <a:avLst/>
          </a:prstGeom>
        </p:spPr>
        <p:txBody>
          <a:bodyPr wrap="square">
            <a:spAutoFit/>
          </a:bodyPr>
          <a:lstStyle/>
          <a:p>
            <a:pPr defTabSz="1109735">
              <a:spcAft>
                <a:spcPts val="408"/>
              </a:spcAft>
              <a:defRPr/>
            </a:pPr>
            <a:r>
              <a:rPr lang="en-US" b="1" dirty="0">
                <a:solidFill>
                  <a:prstClr val="black"/>
                </a:solidFill>
                <a:latin typeface="Segoe UI"/>
                <a:cs typeface="Segoe UI Light" panose="020B0502040204020203" pitchFamily="34" charset="0"/>
              </a:rPr>
              <a:t>Workspace Experience</a:t>
            </a:r>
          </a:p>
          <a:p>
            <a:pPr defTabSz="1109735">
              <a:spcAft>
                <a:spcPts val="408"/>
              </a:spcAft>
              <a:defRPr/>
            </a:pPr>
            <a:r>
              <a:rPr lang="en-US" sz="1632" kern="0" dirty="0">
                <a:ln>
                  <a:solidFill>
                    <a:srgbClr val="7F57A1">
                      <a:alpha val="0"/>
                    </a:srgbClr>
                  </a:solidFill>
                </a:ln>
                <a:solidFill>
                  <a:srgbClr val="3F4042"/>
                </a:solidFill>
                <a:latin typeface="Segoe UI"/>
                <a:cs typeface="Segoe UI Light" panose="020B0502040204020203" pitchFamily="34" charset="0"/>
              </a:rPr>
              <a:t>Include Windows Virtual Desktop workloads within Citrix Workspace for central access to all apps, desktops and files</a:t>
            </a:r>
          </a:p>
          <a:p>
            <a:pPr defTabSz="1109735">
              <a:spcAft>
                <a:spcPts val="408"/>
              </a:spcAft>
              <a:defRPr/>
            </a:pPr>
            <a:endParaRPr lang="en-US" dirty="0">
              <a:solidFill>
                <a:prstClr val="black"/>
              </a:solidFill>
              <a:latin typeface="Segoe UI"/>
              <a:cs typeface="Segoe UI Light" panose="020B0502040204020203" pitchFamily="34" charset="0"/>
            </a:endParaRPr>
          </a:p>
        </p:txBody>
      </p:sp>
      <p:sp>
        <p:nvSpPr>
          <p:cNvPr id="8" name="TextBox 7">
            <a:extLst>
              <a:ext uri="{FF2B5EF4-FFF2-40B4-BE49-F238E27FC236}">
                <a16:creationId xmlns:a16="http://schemas.microsoft.com/office/drawing/2014/main" id="{B614B771-3A0F-4A59-AFEA-46E2487570ED}"/>
              </a:ext>
            </a:extLst>
          </p:cNvPr>
          <p:cNvSpPr txBox="1"/>
          <p:nvPr/>
        </p:nvSpPr>
        <p:spPr>
          <a:xfrm>
            <a:off x="8170571" y="1857779"/>
            <a:ext cx="2503310" cy="1509704"/>
          </a:xfrm>
          <a:prstGeom prst="rect">
            <a:avLst/>
          </a:prstGeom>
          <a:noFill/>
        </p:spPr>
        <p:txBody>
          <a:bodyPr wrap="square" rtlCol="0" anchor="t">
            <a:noAutofit/>
          </a:bodyPr>
          <a:lstStyle/>
          <a:p>
            <a:pPr defTabSz="1109735" fontAlgn="base">
              <a:lnSpc>
                <a:spcPct val="90000"/>
              </a:lnSpc>
              <a:spcBef>
                <a:spcPct val="0"/>
              </a:spcBef>
              <a:spcAft>
                <a:spcPts val="408"/>
              </a:spcAft>
              <a:buSzPct val="135000"/>
              <a:defRPr/>
            </a:pPr>
            <a:r>
              <a:rPr lang="en-US" b="1" dirty="0">
                <a:solidFill>
                  <a:prstClr val="black"/>
                </a:solidFill>
                <a:latin typeface="Segoe UI"/>
                <a:cs typeface="Segoe UI Light" panose="020B0502040204020203" pitchFamily="34" charset="0"/>
              </a:rPr>
              <a:t>Image Management</a:t>
            </a:r>
          </a:p>
          <a:p>
            <a:pPr defTabSz="1109735" fontAlgn="base">
              <a:lnSpc>
                <a:spcPct val="90000"/>
              </a:lnSpc>
              <a:spcBef>
                <a:spcPct val="0"/>
              </a:spcBef>
              <a:spcAft>
                <a:spcPts val="408"/>
              </a:spcAft>
              <a:buSzPct val="135000"/>
              <a:defRPr/>
            </a:pPr>
            <a:r>
              <a:rPr lang="en-US" sz="1632" kern="0" dirty="0">
                <a:ln>
                  <a:solidFill>
                    <a:srgbClr val="7F57A1">
                      <a:alpha val="0"/>
                    </a:srgbClr>
                  </a:solidFill>
                </a:ln>
                <a:solidFill>
                  <a:srgbClr val="3F4042"/>
                </a:solidFill>
                <a:latin typeface="Segoe UI"/>
                <a:cs typeface="Segoe UI Light" panose="020B0502040204020203" pitchFamily="34" charset="0"/>
              </a:rPr>
              <a:t>Simplify management </a:t>
            </a:r>
            <a:br>
              <a:rPr lang="en-US" sz="1632" kern="0" dirty="0">
                <a:ln>
                  <a:solidFill>
                    <a:srgbClr val="7F57A1">
                      <a:alpha val="0"/>
                    </a:srgbClr>
                  </a:solidFill>
                </a:ln>
                <a:solidFill>
                  <a:srgbClr val="3F4042"/>
                </a:solidFill>
                <a:latin typeface="Segoe UI"/>
                <a:cs typeface="Segoe UI Light" panose="020B0502040204020203" pitchFamily="34" charset="0"/>
              </a:rPr>
            </a:br>
            <a:r>
              <a:rPr lang="en-US" sz="1632" kern="0" dirty="0">
                <a:ln>
                  <a:solidFill>
                    <a:srgbClr val="7F57A1">
                      <a:alpha val="0"/>
                    </a:srgbClr>
                  </a:solidFill>
                </a:ln>
                <a:solidFill>
                  <a:srgbClr val="3F4042"/>
                </a:solidFill>
                <a:latin typeface="Segoe UI"/>
                <a:cs typeface="Segoe UI Light" panose="020B0502040204020203" pitchFamily="34" charset="0"/>
              </a:rPr>
              <a:t>by layering OS, apps </a:t>
            </a:r>
            <a:br>
              <a:rPr lang="en-US" sz="1632" kern="0" dirty="0">
                <a:ln>
                  <a:solidFill>
                    <a:srgbClr val="7F57A1">
                      <a:alpha val="0"/>
                    </a:srgbClr>
                  </a:solidFill>
                </a:ln>
                <a:solidFill>
                  <a:srgbClr val="3F4042"/>
                </a:solidFill>
                <a:latin typeface="Segoe UI"/>
                <a:cs typeface="Segoe UI Light" panose="020B0502040204020203" pitchFamily="34" charset="0"/>
              </a:rPr>
            </a:br>
            <a:r>
              <a:rPr lang="en-US" sz="1632" kern="0" dirty="0">
                <a:ln>
                  <a:solidFill>
                    <a:srgbClr val="7F57A1">
                      <a:alpha val="0"/>
                    </a:srgbClr>
                  </a:solidFill>
                </a:ln>
                <a:solidFill>
                  <a:srgbClr val="3F4042"/>
                </a:solidFill>
                <a:latin typeface="Segoe UI"/>
                <a:cs typeface="Segoe UI Light" panose="020B0502040204020203" pitchFamily="34" charset="0"/>
              </a:rPr>
              <a:t>and user data on Windows Virtual Desktop resources and rapidly provisioning updates</a:t>
            </a:r>
          </a:p>
        </p:txBody>
      </p:sp>
      <p:sp>
        <p:nvSpPr>
          <p:cNvPr id="27" name="TextBox 26">
            <a:extLst>
              <a:ext uri="{FF2B5EF4-FFF2-40B4-BE49-F238E27FC236}">
                <a16:creationId xmlns:a16="http://schemas.microsoft.com/office/drawing/2014/main" id="{04910685-C662-6749-A006-FF7539B07D46}"/>
              </a:ext>
            </a:extLst>
          </p:cNvPr>
          <p:cNvSpPr txBox="1"/>
          <p:nvPr/>
        </p:nvSpPr>
        <p:spPr>
          <a:xfrm>
            <a:off x="2523289" y="4175549"/>
            <a:ext cx="2779781" cy="1806496"/>
          </a:xfrm>
          <a:prstGeom prst="rect">
            <a:avLst/>
          </a:prstGeom>
          <a:noFill/>
        </p:spPr>
        <p:txBody>
          <a:bodyPr wrap="square" rtlCol="0" anchor="t">
            <a:noAutofit/>
          </a:bodyPr>
          <a:lstStyle/>
          <a:p>
            <a:pPr defTabSz="1109735">
              <a:spcAft>
                <a:spcPts val="408"/>
              </a:spcAft>
              <a:defRPr/>
            </a:pPr>
            <a:r>
              <a:rPr lang="en-US" b="1" dirty="0">
                <a:solidFill>
                  <a:prstClr val="black"/>
                </a:solidFill>
                <a:latin typeface="Segoe UI"/>
                <a:cs typeface="Segoe UI Light" panose="020B0502040204020203" pitchFamily="34" charset="0"/>
              </a:rPr>
              <a:t>Hybrid Cloud Journey</a:t>
            </a:r>
          </a:p>
          <a:p>
            <a:pPr defTabSz="1109735">
              <a:spcAft>
                <a:spcPts val="408"/>
              </a:spcAft>
              <a:defRPr/>
            </a:pPr>
            <a:r>
              <a:rPr lang="en-US" sz="1632" kern="0" dirty="0">
                <a:ln>
                  <a:solidFill>
                    <a:srgbClr val="7F57A1">
                      <a:alpha val="0"/>
                    </a:srgbClr>
                  </a:solidFill>
                </a:ln>
                <a:solidFill>
                  <a:srgbClr val="3F4042"/>
                </a:solidFill>
                <a:latin typeface="Segoe UI"/>
                <a:cs typeface="Segoe UI Light" panose="020B0502040204020203" pitchFamily="34" charset="0"/>
              </a:rPr>
              <a:t>Accelerate the move to Azure for on-prem customers by enabling management of on-prem and </a:t>
            </a:r>
            <a:r>
              <a:rPr lang="en-US" sz="1632" kern="0" dirty="0">
                <a:ln>
                  <a:solidFill>
                    <a:srgbClr val="7F57A1">
                      <a:alpha val="0"/>
                    </a:srgbClr>
                  </a:solidFill>
                </a:ln>
                <a:solidFill>
                  <a:srgbClr val="3F4042"/>
                </a:solidFill>
                <a:cs typeface="Segoe UI Light" panose="020B0502040204020203" pitchFamily="34" charset="0"/>
              </a:rPr>
              <a:t>Windows Virtual Desktop workloads </a:t>
            </a:r>
            <a:r>
              <a:rPr lang="en-US" sz="1632" kern="0" dirty="0">
                <a:ln>
                  <a:solidFill>
                    <a:srgbClr val="7F57A1">
                      <a:alpha val="0"/>
                    </a:srgbClr>
                  </a:solidFill>
                </a:ln>
                <a:solidFill>
                  <a:srgbClr val="3F4042"/>
                </a:solidFill>
                <a:latin typeface="Segoe UI"/>
                <a:cs typeface="Segoe UI Light" panose="020B0502040204020203" pitchFamily="34" charset="0"/>
              </a:rPr>
              <a:t>from one console</a:t>
            </a:r>
          </a:p>
        </p:txBody>
      </p:sp>
      <p:sp>
        <p:nvSpPr>
          <p:cNvPr id="28" name="Text Placeholder 3">
            <a:extLst>
              <a:ext uri="{FF2B5EF4-FFF2-40B4-BE49-F238E27FC236}">
                <a16:creationId xmlns:a16="http://schemas.microsoft.com/office/drawing/2014/main" id="{CB1D5134-BEF2-43C0-A05B-525E8658DAE0}"/>
              </a:ext>
            </a:extLst>
          </p:cNvPr>
          <p:cNvSpPr txBox="1">
            <a:spLocks/>
          </p:cNvSpPr>
          <p:nvPr/>
        </p:nvSpPr>
        <p:spPr bwMode="gray">
          <a:xfrm>
            <a:off x="597749" y="1290723"/>
            <a:ext cx="11502107" cy="259298"/>
          </a:xfrm>
          <a:prstGeom prst="rect">
            <a:avLst/>
          </a:prstGeom>
        </p:spPr>
        <p:txBody>
          <a:bodyPr vert="horz" wrap="square" lIns="0" tIns="0" rIns="0" bIns="0" rtlCol="0">
            <a:spAutoFit/>
          </a:bodyPr>
          <a:lstStyle>
            <a:lvl1pPr marL="0" indent="0" algn="l" defTabSz="914225" rtl="0" eaLnBrk="1" latinLnBrk="0" hangingPunct="1">
              <a:lnSpc>
                <a:spcPct val="90000"/>
              </a:lnSpc>
              <a:spcBef>
                <a:spcPts val="1400"/>
              </a:spcBef>
              <a:buFont typeface="Arial" panose="020B0604020202020204" pitchFamily="34" charset="0"/>
              <a:buNone/>
              <a:defRPr sz="1800" kern="100" spc="-30" baseline="0">
                <a:solidFill>
                  <a:schemeClr val="tx1"/>
                </a:solidFill>
                <a:latin typeface="+mn-lt"/>
                <a:ea typeface="+mn-ea"/>
                <a:cs typeface="+mn-cs"/>
              </a:defRPr>
            </a:lvl1pPr>
            <a:lvl2pPr marL="457112" indent="0" algn="l" defTabSz="914225" rtl="0" eaLnBrk="1" latinLnBrk="0" hangingPunct="1">
              <a:lnSpc>
                <a:spcPct val="90000"/>
              </a:lnSpc>
              <a:spcBef>
                <a:spcPts val="600"/>
              </a:spcBef>
              <a:spcAft>
                <a:spcPts val="200"/>
              </a:spcAft>
              <a:buFont typeface=".AppleSystemUIFont" charset="-120"/>
              <a:buNone/>
              <a:tabLst/>
              <a:defRPr sz="2000" kern="1200" spc="-30" baseline="0">
                <a:solidFill>
                  <a:schemeClr val="tx1">
                    <a:tint val="75000"/>
                  </a:schemeClr>
                </a:solidFill>
                <a:latin typeface="+mn-lt"/>
                <a:ea typeface="+mn-ea"/>
                <a:cs typeface="+mn-cs"/>
              </a:defRPr>
            </a:lvl2pPr>
            <a:lvl3pPr marL="914225" indent="0" algn="l" defTabSz="914225" rtl="0" eaLnBrk="1" latinLnBrk="0" hangingPunct="1">
              <a:lnSpc>
                <a:spcPct val="85000"/>
              </a:lnSpc>
              <a:spcBef>
                <a:spcPts val="600"/>
              </a:spcBef>
              <a:spcAft>
                <a:spcPts val="200"/>
              </a:spcAft>
              <a:buFont typeface="Arial" panose="020B0604020202020204" pitchFamily="34" charset="0"/>
              <a:buNone/>
              <a:tabLst/>
              <a:defRPr lang="en-US" sz="1800" kern="100" spc="-30" baseline="0">
                <a:solidFill>
                  <a:schemeClr val="tx1">
                    <a:tint val="75000"/>
                  </a:schemeClr>
                </a:solidFill>
                <a:latin typeface="+mn-lt"/>
                <a:ea typeface="+mn-ea"/>
                <a:cs typeface="+mn-cs"/>
              </a:defRPr>
            </a:lvl3pPr>
            <a:lvl4pPr marL="1371337" indent="0" algn="l" defTabSz="914225" rtl="0" eaLnBrk="1" latinLnBrk="0" hangingPunct="1">
              <a:lnSpc>
                <a:spcPct val="85000"/>
              </a:lnSpc>
              <a:spcBef>
                <a:spcPts val="600"/>
              </a:spcBef>
              <a:spcAft>
                <a:spcPts val="200"/>
              </a:spcAft>
              <a:buFont typeface=".AppleSystemUIFont" charset="-120"/>
              <a:buNone/>
              <a:tabLst/>
              <a:defRPr lang="en-US" sz="1600" kern="100" spc="-50" baseline="0">
                <a:solidFill>
                  <a:schemeClr val="tx1">
                    <a:tint val="75000"/>
                  </a:schemeClr>
                </a:solidFill>
                <a:latin typeface="+mn-lt"/>
                <a:ea typeface="+mn-ea"/>
                <a:cs typeface="+mn-cs"/>
              </a:defRPr>
            </a:lvl4pPr>
            <a:lvl5pPr marL="1828449" indent="0" algn="l" defTabSz="914225" rtl="0" eaLnBrk="1" latinLnBrk="0" hangingPunct="1">
              <a:lnSpc>
                <a:spcPct val="85000"/>
              </a:lnSpc>
              <a:spcBef>
                <a:spcPts val="600"/>
              </a:spcBef>
              <a:spcAft>
                <a:spcPts val="200"/>
              </a:spcAft>
              <a:buFont typeface="Arial" charset="0"/>
              <a:buNone/>
              <a:tabLst/>
              <a:defRPr sz="1600" b="0" kern="100" spc="30" baseline="0">
                <a:solidFill>
                  <a:schemeClr val="tx1">
                    <a:tint val="75000"/>
                  </a:schemeClr>
                </a:solidFill>
                <a:latin typeface="+mn-lt"/>
                <a:ea typeface="+mn-ea"/>
                <a:cs typeface="+mn-cs"/>
              </a:defRPr>
            </a:lvl5pPr>
            <a:lvl6pPr marL="2285561" indent="0" algn="l" defTabSz="914225" rtl="0" eaLnBrk="1" latinLnBrk="0" hangingPunct="1">
              <a:lnSpc>
                <a:spcPct val="110000"/>
              </a:lnSpc>
              <a:spcBef>
                <a:spcPts val="600"/>
              </a:spcBef>
              <a:spcAft>
                <a:spcPts val="800"/>
              </a:spcAft>
              <a:buFont typeface="Tahoma" panose="020B0604030504040204" pitchFamily="34" charset="0"/>
              <a:buNone/>
              <a:tabLst/>
              <a:defRPr sz="1600" kern="1200" spc="30" baseline="0">
                <a:solidFill>
                  <a:schemeClr val="tx1">
                    <a:tint val="75000"/>
                  </a:schemeClr>
                </a:solidFill>
                <a:latin typeface="+mn-lt"/>
                <a:ea typeface="+mn-ea"/>
                <a:cs typeface="+mn-cs"/>
              </a:defRPr>
            </a:lvl6pPr>
            <a:lvl7pPr marL="2742674" indent="0" algn="l" defTabSz="914225" rtl="0" eaLnBrk="1" latinLnBrk="0" hangingPunct="1">
              <a:lnSpc>
                <a:spcPct val="90000"/>
              </a:lnSpc>
              <a:spcBef>
                <a:spcPts val="0"/>
              </a:spcBef>
              <a:spcAft>
                <a:spcPts val="600"/>
              </a:spcAft>
              <a:buFont typeface="Arial" panose="020B0604020202020204" pitchFamily="34" charset="0"/>
              <a:buNone/>
              <a:defRPr sz="1600" kern="1200" spc="-50" baseline="0">
                <a:solidFill>
                  <a:schemeClr val="tx1">
                    <a:tint val="75000"/>
                  </a:schemeClr>
                </a:solidFill>
                <a:latin typeface="+mn-lt"/>
                <a:ea typeface="+mn-ea"/>
                <a:cs typeface="+mn-cs"/>
              </a:defRPr>
            </a:lvl7pPr>
            <a:lvl8pPr marL="3199785" indent="0" algn="l" defTabSz="914225" rtl="0" eaLnBrk="1" latinLnBrk="0" hangingPunct="1">
              <a:lnSpc>
                <a:spcPct val="120000"/>
              </a:lnSpc>
              <a:spcBef>
                <a:spcPts val="600"/>
              </a:spcBef>
              <a:spcAft>
                <a:spcPts val="600"/>
              </a:spcAft>
              <a:buFont typeface="Calibri Light" panose="020F0302020204030204" pitchFamily="34" charset="0"/>
              <a:buNone/>
              <a:defRPr sz="1600" kern="1200">
                <a:solidFill>
                  <a:schemeClr val="tx1">
                    <a:tint val="75000"/>
                  </a:schemeClr>
                </a:solidFill>
                <a:latin typeface="+mn-lt"/>
                <a:ea typeface="+mn-ea"/>
                <a:cs typeface="+mn-cs"/>
              </a:defRPr>
            </a:lvl8pPr>
            <a:lvl9pPr marL="3656897" indent="0" algn="l" defTabSz="914225" rtl="0" eaLnBrk="1" latinLnBrk="0" hangingPunct="1">
              <a:lnSpc>
                <a:spcPct val="85000"/>
              </a:lnSpc>
              <a:spcBef>
                <a:spcPts val="200"/>
              </a:spcBef>
              <a:spcAft>
                <a:spcPts val="1000"/>
              </a:spcAft>
              <a:buFont typeface="Tahoma" panose="020B0604030504040204" pitchFamily="34" charset="0"/>
              <a:buNone/>
              <a:defRPr sz="1600" b="1" kern="1200">
                <a:solidFill>
                  <a:schemeClr val="tx1">
                    <a:tint val="75000"/>
                  </a:schemeClr>
                </a:solidFill>
                <a:latin typeface="+mj-lt"/>
                <a:ea typeface="+mn-ea"/>
                <a:cs typeface="+mn-cs"/>
              </a:defRPr>
            </a:lvl9pPr>
          </a:lstStyle>
          <a:p>
            <a:pPr defTabSz="932418">
              <a:spcBef>
                <a:spcPts val="1428"/>
              </a:spcBef>
            </a:pPr>
            <a:r>
              <a:rPr lang="en-US" sz="1836" spc="-31">
                <a:solidFill>
                  <a:srgbClr val="000000"/>
                </a:solidFill>
                <a:latin typeface="Segoe UI Light" panose="020B0502040204020203" pitchFamily="34" charset="0"/>
                <a:cs typeface="Segoe UI Light" panose="020B0502040204020203" pitchFamily="34" charset="0"/>
              </a:rPr>
              <a:t>Delivering enterprise value and unified management around Windows Virtual Desktop</a:t>
            </a:r>
          </a:p>
        </p:txBody>
      </p:sp>
      <p:grpSp>
        <p:nvGrpSpPr>
          <p:cNvPr id="55" name="Group 54">
            <a:extLst>
              <a:ext uri="{FF2B5EF4-FFF2-40B4-BE49-F238E27FC236}">
                <a16:creationId xmlns:a16="http://schemas.microsoft.com/office/drawing/2014/main" id="{2316DDE4-EA94-4BD9-AE9C-4E15909DED9E}"/>
              </a:ext>
            </a:extLst>
          </p:cNvPr>
          <p:cNvGrpSpPr/>
          <p:nvPr/>
        </p:nvGrpSpPr>
        <p:grpSpPr>
          <a:xfrm>
            <a:off x="7155239" y="1830203"/>
            <a:ext cx="584019" cy="866358"/>
            <a:chOff x="7153456" y="1918948"/>
            <a:chExt cx="449369" cy="666614"/>
          </a:xfrm>
        </p:grpSpPr>
        <p:grpSp>
          <p:nvGrpSpPr>
            <p:cNvPr id="47" name="Group 46" descr="storage">
              <a:extLst>
                <a:ext uri="{FF2B5EF4-FFF2-40B4-BE49-F238E27FC236}">
                  <a16:creationId xmlns:a16="http://schemas.microsoft.com/office/drawing/2014/main" id="{40750C0B-A960-4AF7-817A-5F7FD361AEBA}"/>
                </a:ext>
              </a:extLst>
            </p:cNvPr>
            <p:cNvGrpSpPr>
              <a:grpSpLocks noChangeAspect="1"/>
            </p:cNvGrpSpPr>
            <p:nvPr/>
          </p:nvGrpSpPr>
          <p:grpSpPr>
            <a:xfrm>
              <a:off x="7153456" y="2096747"/>
              <a:ext cx="449369" cy="488815"/>
              <a:chOff x="4501240" y="2176494"/>
              <a:chExt cx="344605" cy="374856"/>
            </a:xfrm>
          </p:grpSpPr>
          <p:sp>
            <p:nvSpPr>
              <p:cNvPr id="48" name="Freeform 5">
                <a:extLst>
                  <a:ext uri="{FF2B5EF4-FFF2-40B4-BE49-F238E27FC236}">
                    <a16:creationId xmlns:a16="http://schemas.microsoft.com/office/drawing/2014/main" id="{0C063411-3F48-4515-8166-9585EB300F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49" name="Freeform 6">
                <a:extLst>
                  <a:ext uri="{FF2B5EF4-FFF2-40B4-BE49-F238E27FC236}">
                    <a16:creationId xmlns:a16="http://schemas.microsoft.com/office/drawing/2014/main" id="{F836A62E-A87E-460F-8C27-9A300A2556CE}"/>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50" name="Freeform 7">
                <a:extLst>
                  <a:ext uri="{FF2B5EF4-FFF2-40B4-BE49-F238E27FC236}">
                    <a16:creationId xmlns:a16="http://schemas.microsoft.com/office/drawing/2014/main" id="{F063CAA4-9BD7-48BE-B8DA-DCF9DDC475D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51" name="Freeform 8">
                <a:extLst>
                  <a:ext uri="{FF2B5EF4-FFF2-40B4-BE49-F238E27FC236}">
                    <a16:creationId xmlns:a16="http://schemas.microsoft.com/office/drawing/2014/main" id="{56702F32-81D9-4B35-B08E-2D4E6399827B}"/>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sp>
          <p:nvSpPr>
            <p:cNvPr id="54" name="Freeform 11">
              <a:extLst>
                <a:ext uri="{FF2B5EF4-FFF2-40B4-BE49-F238E27FC236}">
                  <a16:creationId xmlns:a16="http://schemas.microsoft.com/office/drawing/2014/main" id="{2DFE7DF6-467D-46D5-8CB7-10FD8F47F035}"/>
                </a:ext>
              </a:extLst>
            </p:cNvPr>
            <p:cNvSpPr>
              <a:spLocks/>
            </p:cNvSpPr>
            <p:nvPr/>
          </p:nvSpPr>
          <p:spPr bwMode="auto">
            <a:xfrm>
              <a:off x="7274953" y="1918948"/>
              <a:ext cx="292100" cy="238125"/>
            </a:xfrm>
            <a:custGeom>
              <a:avLst/>
              <a:gdLst>
                <a:gd name="T0" fmla="*/ 37 w 103"/>
                <a:gd name="T1" fmla="*/ 84 h 84"/>
                <a:gd name="T2" fmla="*/ 36 w 103"/>
                <a:gd name="T3" fmla="*/ 83 h 84"/>
                <a:gd name="T4" fmla="*/ 0 w 103"/>
                <a:gd name="T5" fmla="*/ 47 h 84"/>
                <a:gd name="T6" fmla="*/ 0 w 103"/>
                <a:gd name="T7" fmla="*/ 45 h 84"/>
                <a:gd name="T8" fmla="*/ 15 w 103"/>
                <a:gd name="T9" fmla="*/ 29 h 84"/>
                <a:gd name="T10" fmla="*/ 17 w 103"/>
                <a:gd name="T11" fmla="*/ 28 h 84"/>
                <a:gd name="T12" fmla="*/ 18 w 103"/>
                <a:gd name="T13" fmla="*/ 29 h 84"/>
                <a:gd name="T14" fmla="*/ 37 w 103"/>
                <a:gd name="T15" fmla="*/ 48 h 84"/>
                <a:gd name="T16" fmla="*/ 85 w 103"/>
                <a:gd name="T17" fmla="*/ 0 h 84"/>
                <a:gd name="T18" fmla="*/ 87 w 103"/>
                <a:gd name="T19" fmla="*/ 0 h 84"/>
                <a:gd name="T20" fmla="*/ 103 w 103"/>
                <a:gd name="T21" fmla="*/ 16 h 84"/>
                <a:gd name="T22" fmla="*/ 103 w 103"/>
                <a:gd name="T23" fmla="*/ 17 h 84"/>
                <a:gd name="T24" fmla="*/ 103 w 103"/>
                <a:gd name="T25" fmla="*/ 18 h 84"/>
                <a:gd name="T26" fmla="*/ 38 w 103"/>
                <a:gd name="T27" fmla="*/ 83 h 84"/>
                <a:gd name="T28" fmla="*/ 37 w 103"/>
                <a:gd name="T2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84">
                  <a:moveTo>
                    <a:pt x="37" y="84"/>
                  </a:moveTo>
                  <a:cubicBezTo>
                    <a:pt x="36" y="84"/>
                    <a:pt x="36" y="84"/>
                    <a:pt x="36" y="83"/>
                  </a:cubicBezTo>
                  <a:cubicBezTo>
                    <a:pt x="0" y="47"/>
                    <a:pt x="0" y="47"/>
                    <a:pt x="0" y="47"/>
                  </a:cubicBezTo>
                  <a:cubicBezTo>
                    <a:pt x="0" y="47"/>
                    <a:pt x="0" y="46"/>
                    <a:pt x="0" y="45"/>
                  </a:cubicBezTo>
                  <a:cubicBezTo>
                    <a:pt x="15" y="29"/>
                    <a:pt x="15" y="29"/>
                    <a:pt x="15" y="29"/>
                  </a:cubicBezTo>
                  <a:cubicBezTo>
                    <a:pt x="16" y="28"/>
                    <a:pt x="16" y="28"/>
                    <a:pt x="17" y="28"/>
                  </a:cubicBezTo>
                  <a:cubicBezTo>
                    <a:pt x="17" y="28"/>
                    <a:pt x="17" y="28"/>
                    <a:pt x="18" y="29"/>
                  </a:cubicBezTo>
                  <a:cubicBezTo>
                    <a:pt x="37" y="48"/>
                    <a:pt x="37" y="48"/>
                    <a:pt x="37" y="48"/>
                  </a:cubicBezTo>
                  <a:cubicBezTo>
                    <a:pt x="85" y="0"/>
                    <a:pt x="85" y="0"/>
                    <a:pt x="85" y="0"/>
                  </a:cubicBezTo>
                  <a:cubicBezTo>
                    <a:pt x="86" y="0"/>
                    <a:pt x="87" y="0"/>
                    <a:pt x="87" y="0"/>
                  </a:cubicBezTo>
                  <a:cubicBezTo>
                    <a:pt x="103" y="16"/>
                    <a:pt x="103" y="16"/>
                    <a:pt x="103" y="16"/>
                  </a:cubicBezTo>
                  <a:cubicBezTo>
                    <a:pt x="103" y="16"/>
                    <a:pt x="103" y="16"/>
                    <a:pt x="103" y="17"/>
                  </a:cubicBezTo>
                  <a:cubicBezTo>
                    <a:pt x="103" y="17"/>
                    <a:pt x="103" y="18"/>
                    <a:pt x="103" y="18"/>
                  </a:cubicBezTo>
                  <a:cubicBezTo>
                    <a:pt x="38" y="83"/>
                    <a:pt x="38" y="83"/>
                    <a:pt x="38" y="83"/>
                  </a:cubicBezTo>
                  <a:cubicBezTo>
                    <a:pt x="38" y="84"/>
                    <a:pt x="37" y="84"/>
                    <a:pt x="37" y="84"/>
                  </a:cubicBezTo>
                  <a:close/>
                </a:path>
              </a:pathLst>
            </a:custGeom>
            <a:solidFill>
              <a:schemeClr val="accent1"/>
            </a:solidFill>
            <a:ln>
              <a:solidFill>
                <a:schemeClr val="bg1"/>
              </a:solidFill>
            </a:ln>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grpSp>
        <p:nvGrpSpPr>
          <p:cNvPr id="56" name="Group 4">
            <a:extLst>
              <a:ext uri="{FF2B5EF4-FFF2-40B4-BE49-F238E27FC236}">
                <a16:creationId xmlns:a16="http://schemas.microsoft.com/office/drawing/2014/main" id="{8C848D18-9DE8-4977-939F-7A8F77771B9C}"/>
              </a:ext>
            </a:extLst>
          </p:cNvPr>
          <p:cNvGrpSpPr>
            <a:grpSpLocks noChangeAspect="1"/>
          </p:cNvGrpSpPr>
          <p:nvPr/>
        </p:nvGrpSpPr>
        <p:grpSpPr bwMode="auto">
          <a:xfrm>
            <a:off x="1155466" y="4199871"/>
            <a:ext cx="1138229" cy="906698"/>
            <a:chOff x="745" y="2671"/>
            <a:chExt cx="703" cy="560"/>
          </a:xfrm>
        </p:grpSpPr>
        <p:sp>
          <p:nvSpPr>
            <p:cNvPr id="57" name="AutoShape 3">
              <a:extLst>
                <a:ext uri="{FF2B5EF4-FFF2-40B4-BE49-F238E27FC236}">
                  <a16:creationId xmlns:a16="http://schemas.microsoft.com/office/drawing/2014/main" id="{2FDB7ED7-7B6F-41A1-A8AC-4A701E82D684}"/>
                </a:ext>
              </a:extLst>
            </p:cNvPr>
            <p:cNvSpPr>
              <a:spLocks noChangeAspect="1" noChangeArrowheads="1" noTextEdit="1"/>
            </p:cNvSpPr>
            <p:nvPr/>
          </p:nvSpPr>
          <p:spPr bwMode="auto">
            <a:xfrm>
              <a:off x="745" y="2671"/>
              <a:ext cx="703" cy="5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58" name="Freeform 5">
              <a:extLst>
                <a:ext uri="{FF2B5EF4-FFF2-40B4-BE49-F238E27FC236}">
                  <a16:creationId xmlns:a16="http://schemas.microsoft.com/office/drawing/2014/main" id="{7CF9B964-8916-43D6-B6CE-49909B6CAA72}"/>
                </a:ext>
              </a:extLst>
            </p:cNvPr>
            <p:cNvSpPr>
              <a:spLocks/>
            </p:cNvSpPr>
            <p:nvPr/>
          </p:nvSpPr>
          <p:spPr bwMode="auto">
            <a:xfrm>
              <a:off x="824" y="2709"/>
              <a:ext cx="592" cy="383"/>
            </a:xfrm>
            <a:custGeom>
              <a:avLst/>
              <a:gdLst>
                <a:gd name="T0" fmla="*/ 113 w 388"/>
                <a:gd name="T1" fmla="*/ 251 h 251"/>
                <a:gd name="T2" fmla="*/ 66 w 388"/>
                <a:gd name="T3" fmla="*/ 251 h 251"/>
                <a:gd name="T4" fmla="*/ 0 w 388"/>
                <a:gd name="T5" fmla="*/ 185 h 251"/>
                <a:gd name="T6" fmla="*/ 66 w 388"/>
                <a:gd name="T7" fmla="*/ 119 h 251"/>
                <a:gd name="T8" fmla="*/ 72 w 388"/>
                <a:gd name="T9" fmla="*/ 119 h 251"/>
                <a:gd name="T10" fmla="*/ 72 w 388"/>
                <a:gd name="T11" fmla="*/ 115 h 251"/>
                <a:gd name="T12" fmla="*/ 186 w 388"/>
                <a:gd name="T13" fmla="*/ 0 h 251"/>
                <a:gd name="T14" fmla="*/ 295 w 388"/>
                <a:gd name="T15" fmla="*/ 82 h 251"/>
                <a:gd name="T16" fmla="*/ 303 w 388"/>
                <a:gd name="T17" fmla="*/ 81 h 251"/>
                <a:gd name="T18" fmla="*/ 388 w 388"/>
                <a:gd name="T19" fmla="*/ 166 h 251"/>
                <a:gd name="T20" fmla="*/ 314 w 388"/>
                <a:gd name="T21" fmla="*/ 25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51">
                  <a:moveTo>
                    <a:pt x="113" y="251"/>
                  </a:moveTo>
                  <a:cubicBezTo>
                    <a:pt x="66" y="251"/>
                    <a:pt x="66" y="251"/>
                    <a:pt x="66" y="251"/>
                  </a:cubicBezTo>
                  <a:cubicBezTo>
                    <a:pt x="30" y="251"/>
                    <a:pt x="0" y="221"/>
                    <a:pt x="0" y="185"/>
                  </a:cubicBezTo>
                  <a:cubicBezTo>
                    <a:pt x="0" y="148"/>
                    <a:pt x="30" y="119"/>
                    <a:pt x="66" y="119"/>
                  </a:cubicBezTo>
                  <a:cubicBezTo>
                    <a:pt x="68" y="119"/>
                    <a:pt x="70" y="119"/>
                    <a:pt x="72" y="119"/>
                  </a:cubicBezTo>
                  <a:cubicBezTo>
                    <a:pt x="72" y="118"/>
                    <a:pt x="72" y="116"/>
                    <a:pt x="72" y="115"/>
                  </a:cubicBezTo>
                  <a:cubicBezTo>
                    <a:pt x="72" y="51"/>
                    <a:pt x="123" y="0"/>
                    <a:pt x="186" y="0"/>
                  </a:cubicBezTo>
                  <a:cubicBezTo>
                    <a:pt x="238" y="0"/>
                    <a:pt x="281" y="35"/>
                    <a:pt x="295" y="82"/>
                  </a:cubicBezTo>
                  <a:cubicBezTo>
                    <a:pt x="298" y="81"/>
                    <a:pt x="301" y="81"/>
                    <a:pt x="303" y="81"/>
                  </a:cubicBezTo>
                  <a:cubicBezTo>
                    <a:pt x="350" y="81"/>
                    <a:pt x="388" y="119"/>
                    <a:pt x="388" y="166"/>
                  </a:cubicBezTo>
                  <a:cubicBezTo>
                    <a:pt x="388" y="209"/>
                    <a:pt x="356" y="244"/>
                    <a:pt x="314" y="250"/>
                  </a:cubicBezTo>
                </a:path>
              </a:pathLst>
            </a:custGeom>
            <a:solidFill>
              <a:srgbClr val="50E6FF"/>
            </a:solidFill>
            <a:ln w="22225" cap="rnd">
              <a:noFill/>
              <a:prstDash val="solid"/>
              <a:round/>
              <a:headEnd/>
              <a:tailEnd/>
            </a:ln>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59" name="Freeform 6">
              <a:extLst>
                <a:ext uri="{FF2B5EF4-FFF2-40B4-BE49-F238E27FC236}">
                  <a16:creationId xmlns:a16="http://schemas.microsoft.com/office/drawing/2014/main" id="{26321A11-2514-4405-8591-7F90B3E9687A}"/>
                </a:ext>
              </a:extLst>
            </p:cNvPr>
            <p:cNvSpPr>
              <a:spLocks/>
            </p:cNvSpPr>
            <p:nvPr/>
          </p:nvSpPr>
          <p:spPr bwMode="auto">
            <a:xfrm>
              <a:off x="963" y="2943"/>
              <a:ext cx="347" cy="279"/>
            </a:xfrm>
            <a:custGeom>
              <a:avLst/>
              <a:gdLst>
                <a:gd name="T0" fmla="*/ 193 w 195"/>
                <a:gd name="T1" fmla="*/ 157 h 157"/>
                <a:gd name="T2" fmla="*/ 2 w 195"/>
                <a:gd name="T3" fmla="*/ 157 h 157"/>
                <a:gd name="T4" fmla="*/ 0 w 195"/>
                <a:gd name="T5" fmla="*/ 155 h 157"/>
                <a:gd name="T6" fmla="*/ 0 w 195"/>
                <a:gd name="T7" fmla="*/ 2 h 157"/>
                <a:gd name="T8" fmla="*/ 2 w 195"/>
                <a:gd name="T9" fmla="*/ 0 h 157"/>
                <a:gd name="T10" fmla="*/ 193 w 195"/>
                <a:gd name="T11" fmla="*/ 0 h 157"/>
                <a:gd name="T12" fmla="*/ 195 w 195"/>
                <a:gd name="T13" fmla="*/ 2 h 157"/>
                <a:gd name="T14" fmla="*/ 195 w 195"/>
                <a:gd name="T15" fmla="*/ 155 h 157"/>
                <a:gd name="T16" fmla="*/ 193 w 195"/>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57">
                  <a:moveTo>
                    <a:pt x="193" y="157"/>
                  </a:moveTo>
                  <a:cubicBezTo>
                    <a:pt x="2" y="157"/>
                    <a:pt x="2" y="157"/>
                    <a:pt x="2" y="157"/>
                  </a:cubicBezTo>
                  <a:cubicBezTo>
                    <a:pt x="1" y="157"/>
                    <a:pt x="0" y="156"/>
                    <a:pt x="0" y="155"/>
                  </a:cubicBezTo>
                  <a:cubicBezTo>
                    <a:pt x="0" y="2"/>
                    <a:pt x="0" y="2"/>
                    <a:pt x="0" y="2"/>
                  </a:cubicBezTo>
                  <a:cubicBezTo>
                    <a:pt x="0" y="1"/>
                    <a:pt x="1" y="0"/>
                    <a:pt x="2" y="0"/>
                  </a:cubicBezTo>
                  <a:cubicBezTo>
                    <a:pt x="193" y="0"/>
                    <a:pt x="193" y="0"/>
                    <a:pt x="193" y="0"/>
                  </a:cubicBezTo>
                  <a:cubicBezTo>
                    <a:pt x="194" y="0"/>
                    <a:pt x="195" y="1"/>
                    <a:pt x="195" y="2"/>
                  </a:cubicBezTo>
                  <a:cubicBezTo>
                    <a:pt x="195" y="155"/>
                    <a:pt x="195" y="155"/>
                    <a:pt x="195" y="155"/>
                  </a:cubicBezTo>
                  <a:cubicBezTo>
                    <a:pt x="195" y="156"/>
                    <a:pt x="194" y="157"/>
                    <a:pt x="193" y="157"/>
                  </a:cubicBezTo>
                  <a:close/>
                </a:path>
              </a:pathLst>
            </a:custGeom>
            <a:solidFill>
              <a:srgbClr val="FFFFFF"/>
            </a:solidFill>
            <a:ln w="22225" cap="flat">
              <a:solidFill>
                <a:schemeClr val="accent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0" name="Line 7">
              <a:extLst>
                <a:ext uri="{FF2B5EF4-FFF2-40B4-BE49-F238E27FC236}">
                  <a16:creationId xmlns:a16="http://schemas.microsoft.com/office/drawing/2014/main" id="{4A27394F-49E8-4547-94CF-E5E7F05781E1}"/>
                </a:ext>
              </a:extLst>
            </p:cNvPr>
            <p:cNvSpPr>
              <a:spLocks noChangeShapeType="1"/>
            </p:cNvSpPr>
            <p:nvPr/>
          </p:nvSpPr>
          <p:spPr bwMode="auto">
            <a:xfrm>
              <a:off x="963" y="3012"/>
              <a:ext cx="347" cy="0"/>
            </a:xfrm>
            <a:prstGeom prst="line">
              <a:avLst/>
            </a:prstGeom>
            <a:noFill/>
            <a:ln w="22225"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1" name="Freeform 8">
              <a:extLst>
                <a:ext uri="{FF2B5EF4-FFF2-40B4-BE49-F238E27FC236}">
                  <a16:creationId xmlns:a16="http://schemas.microsoft.com/office/drawing/2014/main" id="{FBAFA48E-4AE0-4A4A-BC7A-675C8D9A0D49}"/>
                </a:ext>
              </a:extLst>
            </p:cNvPr>
            <p:cNvSpPr>
              <a:spLocks/>
            </p:cNvSpPr>
            <p:nvPr/>
          </p:nvSpPr>
          <p:spPr bwMode="auto">
            <a:xfrm>
              <a:off x="1079" y="3073"/>
              <a:ext cx="124" cy="94"/>
            </a:xfrm>
            <a:custGeom>
              <a:avLst/>
              <a:gdLst>
                <a:gd name="T0" fmla="*/ 0 w 70"/>
                <a:gd name="T1" fmla="*/ 37 h 53"/>
                <a:gd name="T2" fmla="*/ 15 w 70"/>
                <a:gd name="T3" fmla="*/ 53 h 53"/>
                <a:gd name="T4" fmla="*/ 16 w 70"/>
                <a:gd name="T5" fmla="*/ 53 h 53"/>
                <a:gd name="T6" fmla="*/ 17 w 70"/>
                <a:gd name="T7" fmla="*/ 53 h 53"/>
                <a:gd name="T8" fmla="*/ 35 w 70"/>
                <a:gd name="T9" fmla="*/ 34 h 53"/>
                <a:gd name="T10" fmla="*/ 53 w 70"/>
                <a:gd name="T11" fmla="*/ 53 h 53"/>
                <a:gd name="T12" fmla="*/ 54 w 70"/>
                <a:gd name="T13" fmla="*/ 53 h 53"/>
                <a:gd name="T14" fmla="*/ 55 w 70"/>
                <a:gd name="T15" fmla="*/ 53 h 53"/>
                <a:gd name="T16" fmla="*/ 70 w 70"/>
                <a:gd name="T17" fmla="*/ 37 h 53"/>
                <a:gd name="T18" fmla="*/ 70 w 70"/>
                <a:gd name="T19" fmla="*/ 35 h 53"/>
                <a:gd name="T20" fmla="*/ 36 w 70"/>
                <a:gd name="T21" fmla="*/ 1 h 53"/>
                <a:gd name="T22" fmla="*/ 35 w 70"/>
                <a:gd name="T23" fmla="*/ 0 h 53"/>
                <a:gd name="T24" fmla="*/ 34 w 70"/>
                <a:gd name="T25" fmla="*/ 1 h 53"/>
                <a:gd name="T26" fmla="*/ 0 w 70"/>
                <a:gd name="T27" fmla="*/ 35 h 53"/>
                <a:gd name="T28" fmla="*/ 0 w 70"/>
                <a:gd name="T2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53">
                  <a:moveTo>
                    <a:pt x="0" y="37"/>
                  </a:moveTo>
                  <a:cubicBezTo>
                    <a:pt x="15" y="53"/>
                    <a:pt x="15" y="53"/>
                    <a:pt x="15" y="53"/>
                  </a:cubicBezTo>
                  <a:cubicBezTo>
                    <a:pt x="15" y="53"/>
                    <a:pt x="15" y="53"/>
                    <a:pt x="16" y="53"/>
                  </a:cubicBezTo>
                  <a:cubicBezTo>
                    <a:pt x="16" y="53"/>
                    <a:pt x="17" y="53"/>
                    <a:pt x="17" y="53"/>
                  </a:cubicBezTo>
                  <a:cubicBezTo>
                    <a:pt x="35" y="34"/>
                    <a:pt x="35" y="34"/>
                    <a:pt x="35" y="34"/>
                  </a:cubicBezTo>
                  <a:cubicBezTo>
                    <a:pt x="53" y="53"/>
                    <a:pt x="53" y="53"/>
                    <a:pt x="53" y="53"/>
                  </a:cubicBezTo>
                  <a:cubicBezTo>
                    <a:pt x="53" y="53"/>
                    <a:pt x="54" y="53"/>
                    <a:pt x="54" y="53"/>
                  </a:cubicBezTo>
                  <a:cubicBezTo>
                    <a:pt x="55" y="53"/>
                    <a:pt x="55" y="53"/>
                    <a:pt x="55" y="53"/>
                  </a:cubicBezTo>
                  <a:cubicBezTo>
                    <a:pt x="70" y="37"/>
                    <a:pt x="70" y="37"/>
                    <a:pt x="70" y="37"/>
                  </a:cubicBezTo>
                  <a:cubicBezTo>
                    <a:pt x="70" y="36"/>
                    <a:pt x="70" y="35"/>
                    <a:pt x="70" y="35"/>
                  </a:cubicBezTo>
                  <a:cubicBezTo>
                    <a:pt x="36" y="1"/>
                    <a:pt x="36" y="1"/>
                    <a:pt x="36" y="1"/>
                  </a:cubicBezTo>
                  <a:cubicBezTo>
                    <a:pt x="36" y="0"/>
                    <a:pt x="35" y="0"/>
                    <a:pt x="35" y="0"/>
                  </a:cubicBezTo>
                  <a:cubicBezTo>
                    <a:pt x="35" y="0"/>
                    <a:pt x="34" y="0"/>
                    <a:pt x="34" y="1"/>
                  </a:cubicBezTo>
                  <a:cubicBezTo>
                    <a:pt x="0" y="35"/>
                    <a:pt x="0" y="35"/>
                    <a:pt x="0" y="35"/>
                  </a:cubicBezTo>
                  <a:cubicBezTo>
                    <a:pt x="0" y="35"/>
                    <a:pt x="0" y="36"/>
                    <a:pt x="0" y="37"/>
                  </a:cubicBezTo>
                  <a:close/>
                </a:path>
              </a:pathLst>
            </a:custGeom>
            <a:solidFill>
              <a:srgbClr val="23AA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2" name="Oval 9">
              <a:extLst>
                <a:ext uri="{FF2B5EF4-FFF2-40B4-BE49-F238E27FC236}">
                  <a16:creationId xmlns:a16="http://schemas.microsoft.com/office/drawing/2014/main" id="{BFE03987-6F27-4276-A7DC-9CBEC4BF55BF}"/>
                </a:ext>
              </a:extLst>
            </p:cNvPr>
            <p:cNvSpPr>
              <a:spLocks noChangeArrowheads="1"/>
            </p:cNvSpPr>
            <p:nvPr/>
          </p:nvSpPr>
          <p:spPr bwMode="auto">
            <a:xfrm>
              <a:off x="1187" y="2968"/>
              <a:ext cx="23"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3" name="Oval 10">
              <a:extLst>
                <a:ext uri="{FF2B5EF4-FFF2-40B4-BE49-F238E27FC236}">
                  <a16:creationId xmlns:a16="http://schemas.microsoft.com/office/drawing/2014/main" id="{E00E52F3-0359-4749-97EA-13B58407AC72}"/>
                </a:ext>
              </a:extLst>
            </p:cNvPr>
            <p:cNvSpPr>
              <a:spLocks noChangeArrowheads="1"/>
            </p:cNvSpPr>
            <p:nvPr/>
          </p:nvSpPr>
          <p:spPr bwMode="auto">
            <a:xfrm>
              <a:off x="1224" y="2968"/>
              <a:ext cx="22"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4" name="Oval 11">
              <a:extLst>
                <a:ext uri="{FF2B5EF4-FFF2-40B4-BE49-F238E27FC236}">
                  <a16:creationId xmlns:a16="http://schemas.microsoft.com/office/drawing/2014/main" id="{DB6081D9-D065-470B-A7DF-C8736B6ABB4F}"/>
                </a:ext>
              </a:extLst>
            </p:cNvPr>
            <p:cNvSpPr>
              <a:spLocks noChangeArrowheads="1"/>
            </p:cNvSpPr>
            <p:nvPr/>
          </p:nvSpPr>
          <p:spPr bwMode="auto">
            <a:xfrm>
              <a:off x="1260" y="2968"/>
              <a:ext cx="21"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grpSp>
        <p:nvGrpSpPr>
          <p:cNvPr id="65" name="Group 4">
            <a:extLst>
              <a:ext uri="{FF2B5EF4-FFF2-40B4-BE49-F238E27FC236}">
                <a16:creationId xmlns:a16="http://schemas.microsoft.com/office/drawing/2014/main" id="{25576AB6-5A5E-4D3E-83EC-8A075417850C}"/>
              </a:ext>
            </a:extLst>
          </p:cNvPr>
          <p:cNvGrpSpPr>
            <a:grpSpLocks noChangeAspect="1"/>
          </p:cNvGrpSpPr>
          <p:nvPr/>
        </p:nvGrpSpPr>
        <p:grpSpPr bwMode="auto">
          <a:xfrm>
            <a:off x="6875904" y="4199871"/>
            <a:ext cx="1138229" cy="906698"/>
            <a:chOff x="745" y="2671"/>
            <a:chExt cx="703" cy="560"/>
          </a:xfrm>
        </p:grpSpPr>
        <p:sp>
          <p:nvSpPr>
            <p:cNvPr id="66" name="AutoShape 3">
              <a:extLst>
                <a:ext uri="{FF2B5EF4-FFF2-40B4-BE49-F238E27FC236}">
                  <a16:creationId xmlns:a16="http://schemas.microsoft.com/office/drawing/2014/main" id="{29D7E65A-0E37-4B2A-97F8-63ED2F898E8F}"/>
                </a:ext>
              </a:extLst>
            </p:cNvPr>
            <p:cNvSpPr>
              <a:spLocks noChangeAspect="1" noChangeArrowheads="1" noTextEdit="1"/>
            </p:cNvSpPr>
            <p:nvPr/>
          </p:nvSpPr>
          <p:spPr bwMode="auto">
            <a:xfrm>
              <a:off x="745" y="2671"/>
              <a:ext cx="703" cy="5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7" name="Freeform 5">
              <a:extLst>
                <a:ext uri="{FF2B5EF4-FFF2-40B4-BE49-F238E27FC236}">
                  <a16:creationId xmlns:a16="http://schemas.microsoft.com/office/drawing/2014/main" id="{BD38202D-8057-4EC4-8086-D25395162F1A}"/>
                </a:ext>
              </a:extLst>
            </p:cNvPr>
            <p:cNvSpPr>
              <a:spLocks/>
            </p:cNvSpPr>
            <p:nvPr/>
          </p:nvSpPr>
          <p:spPr bwMode="auto">
            <a:xfrm>
              <a:off x="824" y="2709"/>
              <a:ext cx="592" cy="383"/>
            </a:xfrm>
            <a:custGeom>
              <a:avLst/>
              <a:gdLst>
                <a:gd name="T0" fmla="*/ 113 w 388"/>
                <a:gd name="T1" fmla="*/ 251 h 251"/>
                <a:gd name="T2" fmla="*/ 66 w 388"/>
                <a:gd name="T3" fmla="*/ 251 h 251"/>
                <a:gd name="T4" fmla="*/ 0 w 388"/>
                <a:gd name="T5" fmla="*/ 185 h 251"/>
                <a:gd name="T6" fmla="*/ 66 w 388"/>
                <a:gd name="T7" fmla="*/ 119 h 251"/>
                <a:gd name="T8" fmla="*/ 72 w 388"/>
                <a:gd name="T9" fmla="*/ 119 h 251"/>
                <a:gd name="T10" fmla="*/ 72 w 388"/>
                <a:gd name="T11" fmla="*/ 115 h 251"/>
                <a:gd name="T12" fmla="*/ 186 w 388"/>
                <a:gd name="T13" fmla="*/ 0 h 251"/>
                <a:gd name="T14" fmla="*/ 295 w 388"/>
                <a:gd name="T15" fmla="*/ 82 h 251"/>
                <a:gd name="T16" fmla="*/ 303 w 388"/>
                <a:gd name="T17" fmla="*/ 81 h 251"/>
                <a:gd name="T18" fmla="*/ 388 w 388"/>
                <a:gd name="T19" fmla="*/ 166 h 251"/>
                <a:gd name="T20" fmla="*/ 314 w 388"/>
                <a:gd name="T21" fmla="*/ 25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51">
                  <a:moveTo>
                    <a:pt x="113" y="251"/>
                  </a:moveTo>
                  <a:cubicBezTo>
                    <a:pt x="66" y="251"/>
                    <a:pt x="66" y="251"/>
                    <a:pt x="66" y="251"/>
                  </a:cubicBezTo>
                  <a:cubicBezTo>
                    <a:pt x="30" y="251"/>
                    <a:pt x="0" y="221"/>
                    <a:pt x="0" y="185"/>
                  </a:cubicBezTo>
                  <a:cubicBezTo>
                    <a:pt x="0" y="148"/>
                    <a:pt x="30" y="119"/>
                    <a:pt x="66" y="119"/>
                  </a:cubicBezTo>
                  <a:cubicBezTo>
                    <a:pt x="68" y="119"/>
                    <a:pt x="70" y="119"/>
                    <a:pt x="72" y="119"/>
                  </a:cubicBezTo>
                  <a:cubicBezTo>
                    <a:pt x="72" y="118"/>
                    <a:pt x="72" y="116"/>
                    <a:pt x="72" y="115"/>
                  </a:cubicBezTo>
                  <a:cubicBezTo>
                    <a:pt x="72" y="51"/>
                    <a:pt x="123" y="0"/>
                    <a:pt x="186" y="0"/>
                  </a:cubicBezTo>
                  <a:cubicBezTo>
                    <a:pt x="238" y="0"/>
                    <a:pt x="281" y="35"/>
                    <a:pt x="295" y="82"/>
                  </a:cubicBezTo>
                  <a:cubicBezTo>
                    <a:pt x="298" y="81"/>
                    <a:pt x="301" y="81"/>
                    <a:pt x="303" y="81"/>
                  </a:cubicBezTo>
                  <a:cubicBezTo>
                    <a:pt x="350" y="81"/>
                    <a:pt x="388" y="119"/>
                    <a:pt x="388" y="166"/>
                  </a:cubicBezTo>
                  <a:cubicBezTo>
                    <a:pt x="388" y="209"/>
                    <a:pt x="356" y="244"/>
                    <a:pt x="314" y="250"/>
                  </a:cubicBezTo>
                </a:path>
              </a:pathLst>
            </a:custGeom>
            <a:solidFill>
              <a:srgbClr val="50E6FF"/>
            </a:solidFill>
            <a:ln w="22225" cap="rnd">
              <a:noFill/>
              <a:prstDash val="solid"/>
              <a:round/>
              <a:headEnd/>
              <a:tailEnd/>
            </a:ln>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8" name="Freeform 6">
              <a:extLst>
                <a:ext uri="{FF2B5EF4-FFF2-40B4-BE49-F238E27FC236}">
                  <a16:creationId xmlns:a16="http://schemas.microsoft.com/office/drawing/2014/main" id="{484BC504-CB4F-43C7-8E0B-D8FC9DC25611}"/>
                </a:ext>
              </a:extLst>
            </p:cNvPr>
            <p:cNvSpPr>
              <a:spLocks/>
            </p:cNvSpPr>
            <p:nvPr/>
          </p:nvSpPr>
          <p:spPr bwMode="auto">
            <a:xfrm>
              <a:off x="963" y="2943"/>
              <a:ext cx="347" cy="279"/>
            </a:xfrm>
            <a:custGeom>
              <a:avLst/>
              <a:gdLst>
                <a:gd name="T0" fmla="*/ 193 w 195"/>
                <a:gd name="T1" fmla="*/ 157 h 157"/>
                <a:gd name="T2" fmla="*/ 2 w 195"/>
                <a:gd name="T3" fmla="*/ 157 h 157"/>
                <a:gd name="T4" fmla="*/ 0 w 195"/>
                <a:gd name="T5" fmla="*/ 155 h 157"/>
                <a:gd name="T6" fmla="*/ 0 w 195"/>
                <a:gd name="T7" fmla="*/ 2 h 157"/>
                <a:gd name="T8" fmla="*/ 2 w 195"/>
                <a:gd name="T9" fmla="*/ 0 h 157"/>
                <a:gd name="T10" fmla="*/ 193 w 195"/>
                <a:gd name="T11" fmla="*/ 0 h 157"/>
                <a:gd name="T12" fmla="*/ 195 w 195"/>
                <a:gd name="T13" fmla="*/ 2 h 157"/>
                <a:gd name="T14" fmla="*/ 195 w 195"/>
                <a:gd name="T15" fmla="*/ 155 h 157"/>
                <a:gd name="T16" fmla="*/ 193 w 195"/>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57">
                  <a:moveTo>
                    <a:pt x="193" y="157"/>
                  </a:moveTo>
                  <a:cubicBezTo>
                    <a:pt x="2" y="157"/>
                    <a:pt x="2" y="157"/>
                    <a:pt x="2" y="157"/>
                  </a:cubicBezTo>
                  <a:cubicBezTo>
                    <a:pt x="1" y="157"/>
                    <a:pt x="0" y="156"/>
                    <a:pt x="0" y="155"/>
                  </a:cubicBezTo>
                  <a:cubicBezTo>
                    <a:pt x="0" y="2"/>
                    <a:pt x="0" y="2"/>
                    <a:pt x="0" y="2"/>
                  </a:cubicBezTo>
                  <a:cubicBezTo>
                    <a:pt x="0" y="1"/>
                    <a:pt x="1" y="0"/>
                    <a:pt x="2" y="0"/>
                  </a:cubicBezTo>
                  <a:cubicBezTo>
                    <a:pt x="193" y="0"/>
                    <a:pt x="193" y="0"/>
                    <a:pt x="193" y="0"/>
                  </a:cubicBezTo>
                  <a:cubicBezTo>
                    <a:pt x="194" y="0"/>
                    <a:pt x="195" y="1"/>
                    <a:pt x="195" y="2"/>
                  </a:cubicBezTo>
                  <a:cubicBezTo>
                    <a:pt x="195" y="155"/>
                    <a:pt x="195" y="155"/>
                    <a:pt x="195" y="155"/>
                  </a:cubicBezTo>
                  <a:cubicBezTo>
                    <a:pt x="195" y="156"/>
                    <a:pt x="194" y="157"/>
                    <a:pt x="193" y="157"/>
                  </a:cubicBezTo>
                  <a:close/>
                </a:path>
              </a:pathLst>
            </a:custGeom>
            <a:solidFill>
              <a:srgbClr val="FFFFFF"/>
            </a:solidFill>
            <a:ln w="22225" cap="flat">
              <a:solidFill>
                <a:schemeClr val="accent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9" name="Line 7">
              <a:extLst>
                <a:ext uri="{FF2B5EF4-FFF2-40B4-BE49-F238E27FC236}">
                  <a16:creationId xmlns:a16="http://schemas.microsoft.com/office/drawing/2014/main" id="{678B4A71-D4BA-4A0E-9653-A0D70D4BBAC7}"/>
                </a:ext>
              </a:extLst>
            </p:cNvPr>
            <p:cNvSpPr>
              <a:spLocks noChangeShapeType="1"/>
            </p:cNvSpPr>
            <p:nvPr/>
          </p:nvSpPr>
          <p:spPr bwMode="auto">
            <a:xfrm>
              <a:off x="963" y="3012"/>
              <a:ext cx="347" cy="0"/>
            </a:xfrm>
            <a:prstGeom prst="line">
              <a:avLst/>
            </a:prstGeom>
            <a:noFill/>
            <a:ln w="22225"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0" name="Freeform 8">
              <a:extLst>
                <a:ext uri="{FF2B5EF4-FFF2-40B4-BE49-F238E27FC236}">
                  <a16:creationId xmlns:a16="http://schemas.microsoft.com/office/drawing/2014/main" id="{272140C1-A9B2-400A-B08F-EC231598EA81}"/>
                </a:ext>
              </a:extLst>
            </p:cNvPr>
            <p:cNvSpPr>
              <a:spLocks/>
            </p:cNvSpPr>
            <p:nvPr/>
          </p:nvSpPr>
          <p:spPr bwMode="auto">
            <a:xfrm>
              <a:off x="1079" y="3073"/>
              <a:ext cx="124" cy="94"/>
            </a:xfrm>
            <a:custGeom>
              <a:avLst/>
              <a:gdLst>
                <a:gd name="T0" fmla="*/ 0 w 70"/>
                <a:gd name="T1" fmla="*/ 37 h 53"/>
                <a:gd name="T2" fmla="*/ 15 w 70"/>
                <a:gd name="T3" fmla="*/ 53 h 53"/>
                <a:gd name="T4" fmla="*/ 16 w 70"/>
                <a:gd name="T5" fmla="*/ 53 h 53"/>
                <a:gd name="T6" fmla="*/ 17 w 70"/>
                <a:gd name="T7" fmla="*/ 53 h 53"/>
                <a:gd name="T8" fmla="*/ 35 w 70"/>
                <a:gd name="T9" fmla="*/ 34 h 53"/>
                <a:gd name="T10" fmla="*/ 53 w 70"/>
                <a:gd name="T11" fmla="*/ 53 h 53"/>
                <a:gd name="T12" fmla="*/ 54 w 70"/>
                <a:gd name="T13" fmla="*/ 53 h 53"/>
                <a:gd name="T14" fmla="*/ 55 w 70"/>
                <a:gd name="T15" fmla="*/ 53 h 53"/>
                <a:gd name="T16" fmla="*/ 70 w 70"/>
                <a:gd name="T17" fmla="*/ 37 h 53"/>
                <a:gd name="T18" fmla="*/ 70 w 70"/>
                <a:gd name="T19" fmla="*/ 35 h 53"/>
                <a:gd name="T20" fmla="*/ 36 w 70"/>
                <a:gd name="T21" fmla="*/ 1 h 53"/>
                <a:gd name="T22" fmla="*/ 35 w 70"/>
                <a:gd name="T23" fmla="*/ 0 h 53"/>
                <a:gd name="T24" fmla="*/ 34 w 70"/>
                <a:gd name="T25" fmla="*/ 1 h 53"/>
                <a:gd name="T26" fmla="*/ 0 w 70"/>
                <a:gd name="T27" fmla="*/ 35 h 53"/>
                <a:gd name="T28" fmla="*/ 0 w 70"/>
                <a:gd name="T2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53">
                  <a:moveTo>
                    <a:pt x="0" y="37"/>
                  </a:moveTo>
                  <a:cubicBezTo>
                    <a:pt x="15" y="53"/>
                    <a:pt x="15" y="53"/>
                    <a:pt x="15" y="53"/>
                  </a:cubicBezTo>
                  <a:cubicBezTo>
                    <a:pt x="15" y="53"/>
                    <a:pt x="15" y="53"/>
                    <a:pt x="16" y="53"/>
                  </a:cubicBezTo>
                  <a:cubicBezTo>
                    <a:pt x="16" y="53"/>
                    <a:pt x="17" y="53"/>
                    <a:pt x="17" y="53"/>
                  </a:cubicBezTo>
                  <a:cubicBezTo>
                    <a:pt x="35" y="34"/>
                    <a:pt x="35" y="34"/>
                    <a:pt x="35" y="34"/>
                  </a:cubicBezTo>
                  <a:cubicBezTo>
                    <a:pt x="53" y="53"/>
                    <a:pt x="53" y="53"/>
                    <a:pt x="53" y="53"/>
                  </a:cubicBezTo>
                  <a:cubicBezTo>
                    <a:pt x="53" y="53"/>
                    <a:pt x="54" y="53"/>
                    <a:pt x="54" y="53"/>
                  </a:cubicBezTo>
                  <a:cubicBezTo>
                    <a:pt x="55" y="53"/>
                    <a:pt x="55" y="53"/>
                    <a:pt x="55" y="53"/>
                  </a:cubicBezTo>
                  <a:cubicBezTo>
                    <a:pt x="70" y="37"/>
                    <a:pt x="70" y="37"/>
                    <a:pt x="70" y="37"/>
                  </a:cubicBezTo>
                  <a:cubicBezTo>
                    <a:pt x="70" y="36"/>
                    <a:pt x="70" y="35"/>
                    <a:pt x="70" y="35"/>
                  </a:cubicBezTo>
                  <a:cubicBezTo>
                    <a:pt x="36" y="1"/>
                    <a:pt x="36" y="1"/>
                    <a:pt x="36" y="1"/>
                  </a:cubicBezTo>
                  <a:cubicBezTo>
                    <a:pt x="36" y="0"/>
                    <a:pt x="35" y="0"/>
                    <a:pt x="35" y="0"/>
                  </a:cubicBezTo>
                  <a:cubicBezTo>
                    <a:pt x="35" y="0"/>
                    <a:pt x="34" y="0"/>
                    <a:pt x="34" y="1"/>
                  </a:cubicBezTo>
                  <a:cubicBezTo>
                    <a:pt x="0" y="35"/>
                    <a:pt x="0" y="35"/>
                    <a:pt x="0" y="35"/>
                  </a:cubicBezTo>
                  <a:cubicBezTo>
                    <a:pt x="0" y="35"/>
                    <a:pt x="0" y="36"/>
                    <a:pt x="0" y="37"/>
                  </a:cubicBezTo>
                  <a:close/>
                </a:path>
              </a:pathLst>
            </a:custGeom>
            <a:solidFill>
              <a:srgbClr val="23AA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1" name="Oval 9">
              <a:extLst>
                <a:ext uri="{FF2B5EF4-FFF2-40B4-BE49-F238E27FC236}">
                  <a16:creationId xmlns:a16="http://schemas.microsoft.com/office/drawing/2014/main" id="{63839F38-EBAC-48F3-97D6-2E13D4E6E819}"/>
                </a:ext>
              </a:extLst>
            </p:cNvPr>
            <p:cNvSpPr>
              <a:spLocks noChangeArrowheads="1"/>
            </p:cNvSpPr>
            <p:nvPr/>
          </p:nvSpPr>
          <p:spPr bwMode="auto">
            <a:xfrm>
              <a:off x="1187" y="2968"/>
              <a:ext cx="23"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2" name="Oval 10">
              <a:extLst>
                <a:ext uri="{FF2B5EF4-FFF2-40B4-BE49-F238E27FC236}">
                  <a16:creationId xmlns:a16="http://schemas.microsoft.com/office/drawing/2014/main" id="{2CA3EE27-8C34-48DE-B97A-3319006635B5}"/>
                </a:ext>
              </a:extLst>
            </p:cNvPr>
            <p:cNvSpPr>
              <a:spLocks noChangeArrowheads="1"/>
            </p:cNvSpPr>
            <p:nvPr/>
          </p:nvSpPr>
          <p:spPr bwMode="auto">
            <a:xfrm>
              <a:off x="1224" y="2968"/>
              <a:ext cx="22"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3" name="Oval 11">
              <a:extLst>
                <a:ext uri="{FF2B5EF4-FFF2-40B4-BE49-F238E27FC236}">
                  <a16:creationId xmlns:a16="http://schemas.microsoft.com/office/drawing/2014/main" id="{5026C947-2C87-4110-869B-88502776CE60}"/>
                </a:ext>
              </a:extLst>
            </p:cNvPr>
            <p:cNvSpPr>
              <a:spLocks noChangeArrowheads="1"/>
            </p:cNvSpPr>
            <p:nvPr/>
          </p:nvSpPr>
          <p:spPr bwMode="auto">
            <a:xfrm>
              <a:off x="1260" y="2968"/>
              <a:ext cx="21"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spTree>
    <p:extLst>
      <p:ext uri="{BB962C8B-B14F-4D97-AF65-F5344CB8AC3E}">
        <p14:creationId xmlns:p14="http://schemas.microsoft.com/office/powerpoint/2010/main" val="25647848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descr="monitor, desktop">
            <a:extLst>
              <a:ext uri="{FF2B5EF4-FFF2-40B4-BE49-F238E27FC236}">
                <a16:creationId xmlns:a16="http://schemas.microsoft.com/office/drawing/2014/main" id="{B133BACB-6A11-4872-BF2B-27A57CD7B620}"/>
              </a:ext>
            </a:extLst>
          </p:cNvPr>
          <p:cNvGrpSpPr/>
          <p:nvPr/>
        </p:nvGrpSpPr>
        <p:grpSpPr>
          <a:xfrm>
            <a:off x="6918121" y="3131500"/>
            <a:ext cx="663493" cy="540718"/>
            <a:chOff x="4233864" y="1827214"/>
            <a:chExt cx="403225" cy="328613"/>
          </a:xfrm>
        </p:grpSpPr>
        <p:sp>
          <p:nvSpPr>
            <p:cNvPr id="95" name="Freeform 53">
              <a:extLst>
                <a:ext uri="{FF2B5EF4-FFF2-40B4-BE49-F238E27FC236}">
                  <a16:creationId xmlns:a16="http://schemas.microsoft.com/office/drawing/2014/main" id="{46EBFDEF-61B3-46D6-AB4A-662B2957049F}"/>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6" name="Freeform 54">
              <a:extLst>
                <a:ext uri="{FF2B5EF4-FFF2-40B4-BE49-F238E27FC236}">
                  <a16:creationId xmlns:a16="http://schemas.microsoft.com/office/drawing/2014/main" id="{5D5EF9D4-858C-4559-8E98-DC9C0C87E9FE}"/>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18" name="Freeform 173">
              <a:extLst>
                <a:ext uri="{FF2B5EF4-FFF2-40B4-BE49-F238E27FC236}">
                  <a16:creationId xmlns:a16="http://schemas.microsoft.com/office/drawing/2014/main" id="{9AA3C2F5-0DD2-4986-9C5A-9DD19F8D9D24}"/>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grpSp>
        <p:nvGrpSpPr>
          <p:cNvPr id="88" name="Group 87" descr="monitor, desktop">
            <a:extLst>
              <a:ext uri="{FF2B5EF4-FFF2-40B4-BE49-F238E27FC236}">
                <a16:creationId xmlns:a16="http://schemas.microsoft.com/office/drawing/2014/main" id="{F43D6A50-EEC6-441D-A6FC-FB2D270907BA}"/>
              </a:ext>
            </a:extLst>
          </p:cNvPr>
          <p:cNvGrpSpPr/>
          <p:nvPr/>
        </p:nvGrpSpPr>
        <p:grpSpPr>
          <a:xfrm>
            <a:off x="6913984" y="4104652"/>
            <a:ext cx="663493" cy="540718"/>
            <a:chOff x="4233864" y="1827214"/>
            <a:chExt cx="403225" cy="328613"/>
          </a:xfrm>
        </p:grpSpPr>
        <p:sp>
          <p:nvSpPr>
            <p:cNvPr id="89" name="Freeform 53">
              <a:extLst>
                <a:ext uri="{FF2B5EF4-FFF2-40B4-BE49-F238E27FC236}">
                  <a16:creationId xmlns:a16="http://schemas.microsoft.com/office/drawing/2014/main" id="{9E56F6CD-DC89-4240-8CC2-F3EB2685B60B}"/>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2" name="Freeform 54">
              <a:extLst>
                <a:ext uri="{FF2B5EF4-FFF2-40B4-BE49-F238E27FC236}">
                  <a16:creationId xmlns:a16="http://schemas.microsoft.com/office/drawing/2014/main" id="{00E78FBD-FAE3-46B0-9B7B-64B0920C7AC7}"/>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3" name="Freeform 173">
              <a:extLst>
                <a:ext uri="{FF2B5EF4-FFF2-40B4-BE49-F238E27FC236}">
                  <a16:creationId xmlns:a16="http://schemas.microsoft.com/office/drawing/2014/main" id="{0BA65C86-D17D-48ED-B6ED-15285525A4B8}"/>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sp>
        <p:nvSpPr>
          <p:cNvPr id="48" name="Subtitle 3">
            <a:extLst>
              <a:ext uri="{FF2B5EF4-FFF2-40B4-BE49-F238E27FC236}">
                <a16:creationId xmlns:a16="http://schemas.microsoft.com/office/drawing/2014/main" id="{424703E5-093B-40CD-ACFA-ED806E3DB64F}"/>
              </a:ext>
            </a:extLst>
          </p:cNvPr>
          <p:cNvSpPr txBox="1">
            <a:spLocks/>
          </p:cNvSpPr>
          <p:nvPr/>
        </p:nvSpPr>
        <p:spPr>
          <a:xfrm>
            <a:off x="545754" y="1036706"/>
            <a:ext cx="8910690" cy="56664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pPr>
            <a:r>
              <a:rPr lang="en-US" sz="1836">
                <a:solidFill>
                  <a:srgbClr val="000000"/>
                </a:solidFill>
                <a:latin typeface="Segoe UI" panose="020B0502040204020203" pitchFamily="34" charset="0"/>
              </a:rPr>
              <a:t>Extending Windows Virtual Desktop capabilities to Horizon Cloud </a:t>
            </a:r>
          </a:p>
        </p:txBody>
      </p:sp>
      <p:sp>
        <p:nvSpPr>
          <p:cNvPr id="49" name="TextBox 48">
            <a:extLst>
              <a:ext uri="{FF2B5EF4-FFF2-40B4-BE49-F238E27FC236}">
                <a16:creationId xmlns:a16="http://schemas.microsoft.com/office/drawing/2014/main" id="{7C6D338E-1BD7-476B-ABA3-4143C21AACA4}"/>
              </a:ext>
            </a:extLst>
          </p:cNvPr>
          <p:cNvSpPr txBox="1"/>
          <p:nvPr/>
        </p:nvSpPr>
        <p:spPr>
          <a:xfrm>
            <a:off x="3886796" y="6085750"/>
            <a:ext cx="4833927" cy="384205"/>
          </a:xfrm>
          <a:prstGeom prst="rect">
            <a:avLst/>
          </a:prstGeom>
          <a:noFill/>
        </p:spPr>
        <p:txBody>
          <a:bodyPr wrap="square" lIns="0" tIns="0" rIns="0" bIns="0" rtlCol="0">
            <a:spAutoFit/>
          </a:bodyPr>
          <a:lstStyle/>
          <a:p>
            <a:pPr algn="ctr" defTabSz="1242912" fontAlgn="base">
              <a:spcBef>
                <a:spcPct val="0"/>
              </a:spcBef>
              <a:spcAft>
                <a:spcPct val="0"/>
              </a:spcAft>
              <a:defRPr/>
            </a:pPr>
            <a:r>
              <a:rPr lang="en-US" sz="2448">
                <a:solidFill>
                  <a:srgbClr val="000000"/>
                </a:solidFill>
                <a:latin typeface="Segoe UI "/>
                <a:ea typeface="ＭＳ Ｐゴシック" pitchFamily="34" charset="-128"/>
                <a:cs typeface="Segoe UI Light" panose="020B0502040204020203" pitchFamily="34" charset="0"/>
              </a:rPr>
              <a:t>Windows Virtual Desktop</a:t>
            </a:r>
          </a:p>
        </p:txBody>
      </p:sp>
      <p:sp>
        <p:nvSpPr>
          <p:cNvPr id="50" name="TextBox 49">
            <a:extLst>
              <a:ext uri="{FF2B5EF4-FFF2-40B4-BE49-F238E27FC236}">
                <a16:creationId xmlns:a16="http://schemas.microsoft.com/office/drawing/2014/main" id="{2E790713-B4B7-49D2-ABC3-77159F514228}"/>
              </a:ext>
            </a:extLst>
          </p:cNvPr>
          <p:cNvSpPr txBox="1"/>
          <p:nvPr/>
        </p:nvSpPr>
        <p:spPr>
          <a:xfrm>
            <a:off x="3024622" y="4081769"/>
            <a:ext cx="2819123"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Global brokering with </a:t>
            </a:r>
            <a:br>
              <a:rPr lang="en-US" sz="1632">
                <a:solidFill>
                  <a:srgbClr val="000000"/>
                </a:solidFill>
                <a:latin typeface="Segoe UI "/>
                <a:ea typeface="ＭＳ Ｐゴシック" pitchFamily="34" charset="-128"/>
                <a:cs typeface="Segoe UI Light" panose="020B0502040204020203" pitchFamily="34" charset="0"/>
              </a:rPr>
            </a:br>
            <a:r>
              <a:rPr lang="en-US" sz="1632">
                <a:solidFill>
                  <a:srgbClr val="000000"/>
                </a:solidFill>
                <a:latin typeface="Segoe UI "/>
                <a:ea typeface="ＭＳ Ｐゴシック" pitchFamily="34" charset="-128"/>
                <a:cs typeface="Segoe UI Light" panose="020B0502040204020203" pitchFamily="34" charset="0"/>
              </a:rPr>
              <a:t>cloud-optimized architecture</a:t>
            </a:r>
          </a:p>
        </p:txBody>
      </p:sp>
      <p:sp>
        <p:nvSpPr>
          <p:cNvPr id="51" name="TextBox 50">
            <a:extLst>
              <a:ext uri="{FF2B5EF4-FFF2-40B4-BE49-F238E27FC236}">
                <a16:creationId xmlns:a16="http://schemas.microsoft.com/office/drawing/2014/main" id="{80366160-FFA8-40D7-B793-1E7B41EC8C79}"/>
              </a:ext>
            </a:extLst>
          </p:cNvPr>
          <p:cNvSpPr txBox="1"/>
          <p:nvPr/>
        </p:nvSpPr>
        <p:spPr>
          <a:xfrm>
            <a:off x="7846683" y="3083260"/>
            <a:ext cx="2616470"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Enhanced user environment management</a:t>
            </a:r>
          </a:p>
        </p:txBody>
      </p:sp>
      <p:sp>
        <p:nvSpPr>
          <p:cNvPr id="52" name="TextBox 51">
            <a:extLst>
              <a:ext uri="{FF2B5EF4-FFF2-40B4-BE49-F238E27FC236}">
                <a16:creationId xmlns:a16="http://schemas.microsoft.com/office/drawing/2014/main" id="{EF63E900-3C0F-4723-A36C-AFD003287CA7}"/>
              </a:ext>
            </a:extLst>
          </p:cNvPr>
          <p:cNvSpPr txBox="1"/>
          <p:nvPr/>
        </p:nvSpPr>
        <p:spPr>
          <a:xfrm>
            <a:off x="7846682" y="4081769"/>
            <a:ext cx="2547280"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Flexible desktop options and configurations</a:t>
            </a:r>
          </a:p>
        </p:txBody>
      </p:sp>
      <p:sp>
        <p:nvSpPr>
          <p:cNvPr id="53" name="TextBox 52">
            <a:extLst>
              <a:ext uri="{FF2B5EF4-FFF2-40B4-BE49-F238E27FC236}">
                <a16:creationId xmlns:a16="http://schemas.microsoft.com/office/drawing/2014/main" id="{86F7272D-9FAC-4B61-9E1E-EE2DD2842105}"/>
              </a:ext>
            </a:extLst>
          </p:cNvPr>
          <p:cNvSpPr txBox="1"/>
          <p:nvPr/>
        </p:nvSpPr>
        <p:spPr>
          <a:xfrm>
            <a:off x="3024622" y="3083260"/>
            <a:ext cx="3081937"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Broad endpoint support with enhanced remote experience</a:t>
            </a:r>
          </a:p>
        </p:txBody>
      </p:sp>
      <p:sp>
        <p:nvSpPr>
          <p:cNvPr id="54" name="Freeform 6">
            <a:extLst>
              <a:ext uri="{FF2B5EF4-FFF2-40B4-BE49-F238E27FC236}">
                <a16:creationId xmlns:a16="http://schemas.microsoft.com/office/drawing/2014/main" id="{726C278E-9B3B-43C0-84D7-86261E97510C}"/>
              </a:ext>
            </a:extLst>
          </p:cNvPr>
          <p:cNvSpPr>
            <a:spLocks noChangeAspect="1"/>
          </p:cNvSpPr>
          <p:nvPr/>
        </p:nvSpPr>
        <p:spPr bwMode="auto">
          <a:xfrm>
            <a:off x="5419174" y="1565495"/>
            <a:ext cx="1778923" cy="1153616"/>
          </a:xfrm>
          <a:custGeom>
            <a:avLst/>
            <a:gdLst>
              <a:gd name="T0" fmla="*/ 888 w 1016"/>
              <a:gd name="T1" fmla="*/ 301 h 636"/>
              <a:gd name="T2" fmla="*/ 875 w 1016"/>
              <a:gd name="T3" fmla="*/ 263 h 636"/>
              <a:gd name="T4" fmla="*/ 853 w 1016"/>
              <a:gd name="T5" fmla="*/ 232 h 636"/>
              <a:gd name="T6" fmla="*/ 823 w 1016"/>
              <a:gd name="T7" fmla="*/ 207 h 636"/>
              <a:gd name="T8" fmla="*/ 787 w 1016"/>
              <a:gd name="T9" fmla="*/ 190 h 636"/>
              <a:gd name="T10" fmla="*/ 747 w 1016"/>
              <a:gd name="T11" fmla="*/ 185 h 636"/>
              <a:gd name="T12" fmla="*/ 712 w 1016"/>
              <a:gd name="T13" fmla="*/ 189 h 636"/>
              <a:gd name="T14" fmla="*/ 705 w 1016"/>
              <a:gd name="T15" fmla="*/ 150 h 636"/>
              <a:gd name="T16" fmla="*/ 684 w 1016"/>
              <a:gd name="T17" fmla="*/ 98 h 636"/>
              <a:gd name="T18" fmla="*/ 648 w 1016"/>
              <a:gd name="T19" fmla="*/ 55 h 636"/>
              <a:gd name="T20" fmla="*/ 603 w 1016"/>
              <a:gd name="T21" fmla="*/ 23 h 636"/>
              <a:gd name="T22" fmla="*/ 549 w 1016"/>
              <a:gd name="T23" fmla="*/ 4 h 636"/>
              <a:gd name="T24" fmla="*/ 510 w 1016"/>
              <a:gd name="T25" fmla="*/ 0 h 636"/>
              <a:gd name="T26" fmla="*/ 466 w 1016"/>
              <a:gd name="T27" fmla="*/ 5 h 636"/>
              <a:gd name="T28" fmla="*/ 424 w 1016"/>
              <a:gd name="T29" fmla="*/ 19 h 636"/>
              <a:gd name="T30" fmla="*/ 388 w 1016"/>
              <a:gd name="T31" fmla="*/ 41 h 636"/>
              <a:gd name="T32" fmla="*/ 358 w 1016"/>
              <a:gd name="T33" fmla="*/ 70 h 636"/>
              <a:gd name="T34" fmla="*/ 333 w 1016"/>
              <a:gd name="T35" fmla="*/ 105 h 636"/>
              <a:gd name="T36" fmla="*/ 315 w 1016"/>
              <a:gd name="T37" fmla="*/ 114 h 636"/>
              <a:gd name="T38" fmla="*/ 276 w 1016"/>
              <a:gd name="T39" fmla="*/ 109 h 636"/>
              <a:gd name="T40" fmla="*/ 243 w 1016"/>
              <a:gd name="T41" fmla="*/ 113 h 636"/>
              <a:gd name="T42" fmla="*/ 198 w 1016"/>
              <a:gd name="T43" fmla="*/ 128 h 636"/>
              <a:gd name="T44" fmla="*/ 160 w 1016"/>
              <a:gd name="T45" fmla="*/ 157 h 636"/>
              <a:gd name="T46" fmla="*/ 133 w 1016"/>
              <a:gd name="T47" fmla="*/ 194 h 636"/>
              <a:gd name="T48" fmla="*/ 116 w 1016"/>
              <a:gd name="T49" fmla="*/ 240 h 636"/>
              <a:gd name="T50" fmla="*/ 112 w 1016"/>
              <a:gd name="T51" fmla="*/ 273 h 636"/>
              <a:gd name="T52" fmla="*/ 117 w 1016"/>
              <a:gd name="T53" fmla="*/ 312 h 636"/>
              <a:gd name="T54" fmla="*/ 80 w 1016"/>
              <a:gd name="T55" fmla="*/ 330 h 636"/>
              <a:gd name="T56" fmla="*/ 50 w 1016"/>
              <a:gd name="T57" fmla="*/ 355 h 636"/>
              <a:gd name="T58" fmla="*/ 25 w 1016"/>
              <a:gd name="T59" fmla="*/ 384 h 636"/>
              <a:gd name="T60" fmla="*/ 8 w 1016"/>
              <a:gd name="T61" fmla="*/ 417 h 636"/>
              <a:gd name="T62" fmla="*/ 0 w 1016"/>
              <a:gd name="T63" fmla="*/ 454 h 636"/>
              <a:gd name="T64" fmla="*/ 0 w 1016"/>
              <a:gd name="T65" fmla="*/ 484 h 636"/>
              <a:gd name="T66" fmla="*/ 15 w 1016"/>
              <a:gd name="T67" fmla="*/ 533 h 636"/>
              <a:gd name="T68" fmla="*/ 44 w 1016"/>
              <a:gd name="T69" fmla="*/ 574 h 636"/>
              <a:gd name="T70" fmla="*/ 86 w 1016"/>
              <a:gd name="T71" fmla="*/ 607 h 636"/>
              <a:gd name="T72" fmla="*/ 137 w 1016"/>
              <a:gd name="T73" fmla="*/ 628 h 636"/>
              <a:gd name="T74" fmla="*/ 195 w 1016"/>
              <a:gd name="T75" fmla="*/ 636 h 636"/>
              <a:gd name="T76" fmla="*/ 462 w 1016"/>
              <a:gd name="T77" fmla="*/ 629 h 636"/>
              <a:gd name="T78" fmla="*/ 575 w 1016"/>
              <a:gd name="T79" fmla="*/ 629 h 636"/>
              <a:gd name="T80" fmla="*/ 870 w 1016"/>
              <a:gd name="T81" fmla="*/ 628 h 636"/>
              <a:gd name="T82" fmla="*/ 918 w 1016"/>
              <a:gd name="T83" fmla="*/ 615 h 636"/>
              <a:gd name="T84" fmla="*/ 958 w 1016"/>
              <a:gd name="T85" fmla="*/ 591 h 636"/>
              <a:gd name="T86" fmla="*/ 988 w 1016"/>
              <a:gd name="T87" fmla="*/ 555 h 636"/>
              <a:gd name="T88" fmla="*/ 1009 w 1016"/>
              <a:gd name="T89" fmla="*/ 512 h 636"/>
              <a:gd name="T90" fmla="*/ 1016 w 1016"/>
              <a:gd name="T91" fmla="*/ 465 h 636"/>
              <a:gd name="T92" fmla="*/ 1013 w 1016"/>
              <a:gd name="T93" fmla="*/ 439 h 636"/>
              <a:gd name="T94" fmla="*/ 1001 w 1016"/>
              <a:gd name="T95" fmla="*/ 402 h 636"/>
              <a:gd name="T96" fmla="*/ 980 w 1016"/>
              <a:gd name="T97" fmla="*/ 370 h 636"/>
              <a:gd name="T98" fmla="*/ 951 w 1016"/>
              <a:gd name="T99" fmla="*/ 344 h 636"/>
              <a:gd name="T100" fmla="*/ 917 w 1016"/>
              <a:gd name="T101" fmla="*/ 324 h 636"/>
              <a:gd name="T102" fmla="*/ 890 w 1016"/>
              <a:gd name="T103" fmla="*/ 315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6" h="636">
                <a:moveTo>
                  <a:pt x="890" y="315"/>
                </a:moveTo>
                <a:lnTo>
                  <a:pt x="890" y="315"/>
                </a:lnTo>
                <a:lnTo>
                  <a:pt x="888" y="301"/>
                </a:lnTo>
                <a:lnTo>
                  <a:pt x="885" y="288"/>
                </a:lnTo>
                <a:lnTo>
                  <a:pt x="881" y="276"/>
                </a:lnTo>
                <a:lnTo>
                  <a:pt x="875" y="263"/>
                </a:lnTo>
                <a:lnTo>
                  <a:pt x="868" y="252"/>
                </a:lnTo>
                <a:lnTo>
                  <a:pt x="861" y="241"/>
                </a:lnTo>
                <a:lnTo>
                  <a:pt x="853" y="232"/>
                </a:lnTo>
                <a:lnTo>
                  <a:pt x="843" y="222"/>
                </a:lnTo>
                <a:lnTo>
                  <a:pt x="834" y="214"/>
                </a:lnTo>
                <a:lnTo>
                  <a:pt x="823" y="207"/>
                </a:lnTo>
                <a:lnTo>
                  <a:pt x="811" y="200"/>
                </a:lnTo>
                <a:lnTo>
                  <a:pt x="799" y="194"/>
                </a:lnTo>
                <a:lnTo>
                  <a:pt x="787" y="190"/>
                </a:lnTo>
                <a:lnTo>
                  <a:pt x="774" y="186"/>
                </a:lnTo>
                <a:lnTo>
                  <a:pt x="760" y="185"/>
                </a:lnTo>
                <a:lnTo>
                  <a:pt x="747" y="185"/>
                </a:lnTo>
                <a:lnTo>
                  <a:pt x="747" y="185"/>
                </a:lnTo>
                <a:lnTo>
                  <a:pt x="729" y="185"/>
                </a:lnTo>
                <a:lnTo>
                  <a:pt x="712" y="189"/>
                </a:lnTo>
                <a:lnTo>
                  <a:pt x="712" y="189"/>
                </a:lnTo>
                <a:lnTo>
                  <a:pt x="709" y="168"/>
                </a:lnTo>
                <a:lnTo>
                  <a:pt x="705" y="150"/>
                </a:lnTo>
                <a:lnTo>
                  <a:pt x="699" y="132"/>
                </a:lnTo>
                <a:lnTo>
                  <a:pt x="693" y="114"/>
                </a:lnTo>
                <a:lnTo>
                  <a:pt x="684" y="98"/>
                </a:lnTo>
                <a:lnTo>
                  <a:pt x="673" y="83"/>
                </a:lnTo>
                <a:lnTo>
                  <a:pt x="662" y="67"/>
                </a:lnTo>
                <a:lnTo>
                  <a:pt x="648" y="55"/>
                </a:lnTo>
                <a:lnTo>
                  <a:pt x="635" y="43"/>
                </a:lnTo>
                <a:lnTo>
                  <a:pt x="619" y="32"/>
                </a:lnTo>
                <a:lnTo>
                  <a:pt x="603" y="23"/>
                </a:lnTo>
                <a:lnTo>
                  <a:pt x="586" y="15"/>
                </a:lnTo>
                <a:lnTo>
                  <a:pt x="568" y="8"/>
                </a:lnTo>
                <a:lnTo>
                  <a:pt x="549" y="4"/>
                </a:lnTo>
                <a:lnTo>
                  <a:pt x="531" y="1"/>
                </a:lnTo>
                <a:lnTo>
                  <a:pt x="510" y="0"/>
                </a:lnTo>
                <a:lnTo>
                  <a:pt x="510" y="0"/>
                </a:lnTo>
                <a:lnTo>
                  <a:pt x="495" y="1"/>
                </a:lnTo>
                <a:lnTo>
                  <a:pt x="481" y="3"/>
                </a:lnTo>
                <a:lnTo>
                  <a:pt x="466" y="5"/>
                </a:lnTo>
                <a:lnTo>
                  <a:pt x="452" y="8"/>
                </a:lnTo>
                <a:lnTo>
                  <a:pt x="438" y="14"/>
                </a:lnTo>
                <a:lnTo>
                  <a:pt x="424" y="19"/>
                </a:lnTo>
                <a:lnTo>
                  <a:pt x="412" y="26"/>
                </a:lnTo>
                <a:lnTo>
                  <a:pt x="399" y="33"/>
                </a:lnTo>
                <a:lnTo>
                  <a:pt x="388" y="41"/>
                </a:lnTo>
                <a:lnTo>
                  <a:pt x="377" y="50"/>
                </a:lnTo>
                <a:lnTo>
                  <a:pt x="368" y="59"/>
                </a:lnTo>
                <a:lnTo>
                  <a:pt x="358" y="70"/>
                </a:lnTo>
                <a:lnTo>
                  <a:pt x="348" y="81"/>
                </a:lnTo>
                <a:lnTo>
                  <a:pt x="340" y="92"/>
                </a:lnTo>
                <a:lnTo>
                  <a:pt x="333" y="105"/>
                </a:lnTo>
                <a:lnTo>
                  <a:pt x="326" y="117"/>
                </a:lnTo>
                <a:lnTo>
                  <a:pt x="326" y="117"/>
                </a:lnTo>
                <a:lnTo>
                  <a:pt x="315" y="114"/>
                </a:lnTo>
                <a:lnTo>
                  <a:pt x="303" y="112"/>
                </a:lnTo>
                <a:lnTo>
                  <a:pt x="289" y="110"/>
                </a:lnTo>
                <a:lnTo>
                  <a:pt x="276" y="109"/>
                </a:lnTo>
                <a:lnTo>
                  <a:pt x="276" y="109"/>
                </a:lnTo>
                <a:lnTo>
                  <a:pt x="260" y="110"/>
                </a:lnTo>
                <a:lnTo>
                  <a:pt x="243" y="113"/>
                </a:lnTo>
                <a:lnTo>
                  <a:pt x="227" y="117"/>
                </a:lnTo>
                <a:lnTo>
                  <a:pt x="213" y="121"/>
                </a:lnTo>
                <a:lnTo>
                  <a:pt x="198" y="128"/>
                </a:lnTo>
                <a:lnTo>
                  <a:pt x="184" y="136"/>
                </a:lnTo>
                <a:lnTo>
                  <a:pt x="171" y="146"/>
                </a:lnTo>
                <a:lnTo>
                  <a:pt x="160" y="157"/>
                </a:lnTo>
                <a:lnTo>
                  <a:pt x="149" y="168"/>
                </a:lnTo>
                <a:lnTo>
                  <a:pt x="140" y="181"/>
                </a:lnTo>
                <a:lnTo>
                  <a:pt x="133" y="194"/>
                </a:lnTo>
                <a:lnTo>
                  <a:pt x="126" y="208"/>
                </a:lnTo>
                <a:lnTo>
                  <a:pt x="120" y="223"/>
                </a:lnTo>
                <a:lnTo>
                  <a:pt x="116" y="240"/>
                </a:lnTo>
                <a:lnTo>
                  <a:pt x="113" y="255"/>
                </a:lnTo>
                <a:lnTo>
                  <a:pt x="112" y="273"/>
                </a:lnTo>
                <a:lnTo>
                  <a:pt x="112" y="273"/>
                </a:lnTo>
                <a:lnTo>
                  <a:pt x="113" y="292"/>
                </a:lnTo>
                <a:lnTo>
                  <a:pt x="117" y="312"/>
                </a:lnTo>
                <a:lnTo>
                  <a:pt x="117" y="312"/>
                </a:lnTo>
                <a:lnTo>
                  <a:pt x="105" y="317"/>
                </a:lnTo>
                <a:lnTo>
                  <a:pt x="93" y="323"/>
                </a:lnTo>
                <a:lnTo>
                  <a:pt x="80" y="330"/>
                </a:lnTo>
                <a:lnTo>
                  <a:pt x="69" y="338"/>
                </a:lnTo>
                <a:lnTo>
                  <a:pt x="59" y="346"/>
                </a:lnTo>
                <a:lnTo>
                  <a:pt x="50" y="355"/>
                </a:lnTo>
                <a:lnTo>
                  <a:pt x="40" y="364"/>
                </a:lnTo>
                <a:lnTo>
                  <a:pt x="32" y="374"/>
                </a:lnTo>
                <a:lnTo>
                  <a:pt x="25" y="384"/>
                </a:lnTo>
                <a:lnTo>
                  <a:pt x="18" y="395"/>
                </a:lnTo>
                <a:lnTo>
                  <a:pt x="12" y="406"/>
                </a:lnTo>
                <a:lnTo>
                  <a:pt x="8" y="417"/>
                </a:lnTo>
                <a:lnTo>
                  <a:pt x="4" y="429"/>
                </a:lnTo>
                <a:lnTo>
                  <a:pt x="1" y="442"/>
                </a:lnTo>
                <a:lnTo>
                  <a:pt x="0" y="454"/>
                </a:lnTo>
                <a:lnTo>
                  <a:pt x="0" y="468"/>
                </a:lnTo>
                <a:lnTo>
                  <a:pt x="0" y="468"/>
                </a:lnTo>
                <a:lnTo>
                  <a:pt x="0" y="484"/>
                </a:lnTo>
                <a:lnTo>
                  <a:pt x="4" y="501"/>
                </a:lnTo>
                <a:lnTo>
                  <a:pt x="8" y="517"/>
                </a:lnTo>
                <a:lnTo>
                  <a:pt x="15" y="533"/>
                </a:lnTo>
                <a:lnTo>
                  <a:pt x="23" y="548"/>
                </a:lnTo>
                <a:lnTo>
                  <a:pt x="33" y="562"/>
                </a:lnTo>
                <a:lnTo>
                  <a:pt x="44" y="574"/>
                </a:lnTo>
                <a:lnTo>
                  <a:pt x="57" y="586"/>
                </a:lnTo>
                <a:lnTo>
                  <a:pt x="70" y="598"/>
                </a:lnTo>
                <a:lnTo>
                  <a:pt x="86" y="607"/>
                </a:lnTo>
                <a:lnTo>
                  <a:pt x="101" y="615"/>
                </a:lnTo>
                <a:lnTo>
                  <a:pt x="119" y="622"/>
                </a:lnTo>
                <a:lnTo>
                  <a:pt x="137" y="628"/>
                </a:lnTo>
                <a:lnTo>
                  <a:pt x="155" y="632"/>
                </a:lnTo>
                <a:lnTo>
                  <a:pt x="174" y="635"/>
                </a:lnTo>
                <a:lnTo>
                  <a:pt x="195" y="636"/>
                </a:lnTo>
                <a:lnTo>
                  <a:pt x="195" y="636"/>
                </a:lnTo>
                <a:lnTo>
                  <a:pt x="205" y="636"/>
                </a:lnTo>
                <a:lnTo>
                  <a:pt x="462" y="629"/>
                </a:lnTo>
                <a:lnTo>
                  <a:pt x="462" y="629"/>
                </a:lnTo>
                <a:lnTo>
                  <a:pt x="575" y="629"/>
                </a:lnTo>
                <a:lnTo>
                  <a:pt x="575" y="629"/>
                </a:lnTo>
                <a:lnTo>
                  <a:pt x="853" y="629"/>
                </a:lnTo>
                <a:lnTo>
                  <a:pt x="853" y="629"/>
                </a:lnTo>
                <a:lnTo>
                  <a:pt x="870" y="628"/>
                </a:lnTo>
                <a:lnTo>
                  <a:pt x="886" y="625"/>
                </a:lnTo>
                <a:lnTo>
                  <a:pt x="903" y="621"/>
                </a:lnTo>
                <a:lnTo>
                  <a:pt x="918" y="615"/>
                </a:lnTo>
                <a:lnTo>
                  <a:pt x="932" y="609"/>
                </a:lnTo>
                <a:lnTo>
                  <a:pt x="946" y="600"/>
                </a:lnTo>
                <a:lnTo>
                  <a:pt x="958" y="591"/>
                </a:lnTo>
                <a:lnTo>
                  <a:pt x="969" y="580"/>
                </a:lnTo>
                <a:lnTo>
                  <a:pt x="980" y="567"/>
                </a:lnTo>
                <a:lnTo>
                  <a:pt x="988" y="555"/>
                </a:lnTo>
                <a:lnTo>
                  <a:pt x="997" y="541"/>
                </a:lnTo>
                <a:lnTo>
                  <a:pt x="1004" y="527"/>
                </a:lnTo>
                <a:lnTo>
                  <a:pt x="1009" y="512"/>
                </a:lnTo>
                <a:lnTo>
                  <a:pt x="1012" y="497"/>
                </a:lnTo>
                <a:lnTo>
                  <a:pt x="1015" y="480"/>
                </a:lnTo>
                <a:lnTo>
                  <a:pt x="1016" y="465"/>
                </a:lnTo>
                <a:lnTo>
                  <a:pt x="1016" y="465"/>
                </a:lnTo>
                <a:lnTo>
                  <a:pt x="1015" y="451"/>
                </a:lnTo>
                <a:lnTo>
                  <a:pt x="1013" y="439"/>
                </a:lnTo>
                <a:lnTo>
                  <a:pt x="1011" y="426"/>
                </a:lnTo>
                <a:lnTo>
                  <a:pt x="1006" y="414"/>
                </a:lnTo>
                <a:lnTo>
                  <a:pt x="1001" y="402"/>
                </a:lnTo>
                <a:lnTo>
                  <a:pt x="995" y="390"/>
                </a:lnTo>
                <a:lnTo>
                  <a:pt x="988" y="379"/>
                </a:lnTo>
                <a:lnTo>
                  <a:pt x="980" y="370"/>
                </a:lnTo>
                <a:lnTo>
                  <a:pt x="972" y="360"/>
                </a:lnTo>
                <a:lnTo>
                  <a:pt x="962" y="352"/>
                </a:lnTo>
                <a:lnTo>
                  <a:pt x="951" y="344"/>
                </a:lnTo>
                <a:lnTo>
                  <a:pt x="940" y="337"/>
                </a:lnTo>
                <a:lnTo>
                  <a:pt x="929" y="330"/>
                </a:lnTo>
                <a:lnTo>
                  <a:pt x="917" y="324"/>
                </a:lnTo>
                <a:lnTo>
                  <a:pt x="903" y="319"/>
                </a:lnTo>
                <a:lnTo>
                  <a:pt x="890" y="315"/>
                </a:lnTo>
                <a:lnTo>
                  <a:pt x="890" y="315"/>
                </a:lnTo>
                <a:close/>
              </a:path>
            </a:pathLst>
          </a:custGeom>
          <a:solidFill>
            <a:srgbClr val="50E6FF"/>
          </a:solidFill>
          <a:ln w="28575">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nvGrpSpPr>
          <p:cNvPr id="28" name="Group 27">
            <a:extLst>
              <a:ext uri="{FF2B5EF4-FFF2-40B4-BE49-F238E27FC236}">
                <a16:creationId xmlns:a16="http://schemas.microsoft.com/office/drawing/2014/main" id="{3F09AFEE-B073-44B1-BD17-DFBF92336051}"/>
              </a:ext>
            </a:extLst>
          </p:cNvPr>
          <p:cNvGrpSpPr/>
          <p:nvPr/>
        </p:nvGrpSpPr>
        <p:grpSpPr>
          <a:xfrm>
            <a:off x="5820427" y="2011695"/>
            <a:ext cx="885969" cy="455283"/>
            <a:chOff x="5705955" y="1972430"/>
            <a:chExt cx="868676" cy="446396"/>
          </a:xfrm>
        </p:grpSpPr>
        <p:sp>
          <p:nvSpPr>
            <p:cNvPr id="65" name="Freeform 5">
              <a:extLst>
                <a:ext uri="{FF2B5EF4-FFF2-40B4-BE49-F238E27FC236}">
                  <a16:creationId xmlns:a16="http://schemas.microsoft.com/office/drawing/2014/main" id="{AB2CF5F2-897B-4797-B2EB-A2FDC6B09565}"/>
                </a:ext>
              </a:extLst>
            </p:cNvPr>
            <p:cNvSpPr>
              <a:spLocks/>
            </p:cNvSpPr>
            <p:nvPr/>
          </p:nvSpPr>
          <p:spPr bwMode="auto">
            <a:xfrm>
              <a:off x="6040866" y="1978317"/>
              <a:ext cx="183154" cy="136058"/>
            </a:xfrm>
            <a:custGeom>
              <a:avLst/>
              <a:gdLst>
                <a:gd name="T0" fmla="*/ 28 w 130"/>
                <a:gd name="T1" fmla="*/ 87 h 93"/>
                <a:gd name="T2" fmla="*/ 1 w 130"/>
                <a:gd name="T3" fmla="*/ 10 h 93"/>
                <a:gd name="T4" fmla="*/ 0 w 130"/>
                <a:gd name="T5" fmla="*/ 7 h 93"/>
                <a:gd name="T6" fmla="*/ 7 w 130"/>
                <a:gd name="T7" fmla="*/ 0 h 93"/>
                <a:gd name="T8" fmla="*/ 14 w 130"/>
                <a:gd name="T9" fmla="*/ 6 h 93"/>
                <a:gd name="T10" fmla="*/ 36 w 130"/>
                <a:gd name="T11" fmla="*/ 72 h 93"/>
                <a:gd name="T12" fmla="*/ 58 w 130"/>
                <a:gd name="T13" fmla="*/ 5 h 93"/>
                <a:gd name="T14" fmla="*/ 65 w 130"/>
                <a:gd name="T15" fmla="*/ 0 h 93"/>
                <a:gd name="T16" fmla="*/ 65 w 130"/>
                <a:gd name="T17" fmla="*/ 0 h 93"/>
                <a:gd name="T18" fmla="*/ 72 w 130"/>
                <a:gd name="T19" fmla="*/ 5 h 93"/>
                <a:gd name="T20" fmla="*/ 95 w 130"/>
                <a:gd name="T21" fmla="*/ 72 h 93"/>
                <a:gd name="T22" fmla="*/ 117 w 130"/>
                <a:gd name="T23" fmla="*/ 5 h 93"/>
                <a:gd name="T24" fmla="*/ 123 w 130"/>
                <a:gd name="T25" fmla="*/ 0 h 93"/>
                <a:gd name="T26" fmla="*/ 130 w 130"/>
                <a:gd name="T27" fmla="*/ 6 h 93"/>
                <a:gd name="T28" fmla="*/ 129 w 130"/>
                <a:gd name="T29" fmla="*/ 10 h 93"/>
                <a:gd name="T30" fmla="*/ 102 w 130"/>
                <a:gd name="T31" fmla="*/ 87 h 93"/>
                <a:gd name="T32" fmla="*/ 95 w 130"/>
                <a:gd name="T33" fmla="*/ 93 h 93"/>
                <a:gd name="T34" fmla="*/ 94 w 130"/>
                <a:gd name="T35" fmla="*/ 93 h 93"/>
                <a:gd name="T36" fmla="*/ 87 w 130"/>
                <a:gd name="T37" fmla="*/ 87 h 93"/>
                <a:gd name="T38" fmla="*/ 65 w 130"/>
                <a:gd name="T39" fmla="*/ 22 h 93"/>
                <a:gd name="T40" fmla="*/ 43 w 130"/>
                <a:gd name="T41" fmla="*/ 87 h 93"/>
                <a:gd name="T42" fmla="*/ 36 w 130"/>
                <a:gd name="T43" fmla="*/ 93 h 93"/>
                <a:gd name="T44" fmla="*/ 35 w 130"/>
                <a:gd name="T45" fmla="*/ 93 h 93"/>
                <a:gd name="T46" fmla="*/ 28 w 130"/>
                <a:gd name="T47" fmla="*/ 8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93">
                  <a:moveTo>
                    <a:pt x="28" y="87"/>
                  </a:moveTo>
                  <a:cubicBezTo>
                    <a:pt x="1" y="10"/>
                    <a:pt x="1" y="10"/>
                    <a:pt x="1" y="10"/>
                  </a:cubicBezTo>
                  <a:cubicBezTo>
                    <a:pt x="1" y="9"/>
                    <a:pt x="0" y="8"/>
                    <a:pt x="0" y="7"/>
                  </a:cubicBezTo>
                  <a:cubicBezTo>
                    <a:pt x="0" y="3"/>
                    <a:pt x="3" y="0"/>
                    <a:pt x="7" y="0"/>
                  </a:cubicBezTo>
                  <a:cubicBezTo>
                    <a:pt x="10" y="0"/>
                    <a:pt x="13" y="2"/>
                    <a:pt x="14" y="6"/>
                  </a:cubicBezTo>
                  <a:cubicBezTo>
                    <a:pt x="36" y="72"/>
                    <a:pt x="36" y="72"/>
                    <a:pt x="36" y="72"/>
                  </a:cubicBezTo>
                  <a:cubicBezTo>
                    <a:pt x="58" y="5"/>
                    <a:pt x="58" y="5"/>
                    <a:pt x="58" y="5"/>
                  </a:cubicBezTo>
                  <a:cubicBezTo>
                    <a:pt x="59" y="2"/>
                    <a:pt x="61" y="0"/>
                    <a:pt x="65" y="0"/>
                  </a:cubicBezTo>
                  <a:cubicBezTo>
                    <a:pt x="65" y="0"/>
                    <a:pt x="65" y="0"/>
                    <a:pt x="65" y="0"/>
                  </a:cubicBezTo>
                  <a:cubicBezTo>
                    <a:pt x="69" y="0"/>
                    <a:pt x="71" y="2"/>
                    <a:pt x="72" y="5"/>
                  </a:cubicBezTo>
                  <a:cubicBezTo>
                    <a:pt x="95" y="72"/>
                    <a:pt x="95" y="72"/>
                    <a:pt x="95" y="72"/>
                  </a:cubicBezTo>
                  <a:cubicBezTo>
                    <a:pt x="117" y="5"/>
                    <a:pt x="117" y="5"/>
                    <a:pt x="117" y="5"/>
                  </a:cubicBezTo>
                  <a:cubicBezTo>
                    <a:pt x="118" y="2"/>
                    <a:pt x="120" y="0"/>
                    <a:pt x="123" y="0"/>
                  </a:cubicBezTo>
                  <a:cubicBezTo>
                    <a:pt x="127" y="0"/>
                    <a:pt x="130" y="3"/>
                    <a:pt x="130" y="6"/>
                  </a:cubicBezTo>
                  <a:cubicBezTo>
                    <a:pt x="130" y="8"/>
                    <a:pt x="129" y="9"/>
                    <a:pt x="129" y="10"/>
                  </a:cubicBezTo>
                  <a:cubicBezTo>
                    <a:pt x="102" y="87"/>
                    <a:pt x="102" y="87"/>
                    <a:pt x="102" y="87"/>
                  </a:cubicBezTo>
                  <a:cubicBezTo>
                    <a:pt x="101" y="91"/>
                    <a:pt x="98" y="93"/>
                    <a:pt x="95" y="93"/>
                  </a:cubicBezTo>
                  <a:cubicBezTo>
                    <a:pt x="94" y="93"/>
                    <a:pt x="94" y="93"/>
                    <a:pt x="94" y="93"/>
                  </a:cubicBezTo>
                  <a:cubicBezTo>
                    <a:pt x="91" y="93"/>
                    <a:pt x="88" y="91"/>
                    <a:pt x="87" y="87"/>
                  </a:cubicBezTo>
                  <a:cubicBezTo>
                    <a:pt x="65" y="22"/>
                    <a:pt x="65" y="22"/>
                    <a:pt x="65" y="22"/>
                  </a:cubicBezTo>
                  <a:cubicBezTo>
                    <a:pt x="43" y="87"/>
                    <a:pt x="43" y="87"/>
                    <a:pt x="43" y="87"/>
                  </a:cubicBezTo>
                  <a:cubicBezTo>
                    <a:pt x="42" y="91"/>
                    <a:pt x="39" y="93"/>
                    <a:pt x="36" y="93"/>
                  </a:cubicBezTo>
                  <a:cubicBezTo>
                    <a:pt x="35" y="93"/>
                    <a:pt x="35" y="93"/>
                    <a:pt x="35" y="93"/>
                  </a:cubicBezTo>
                  <a:cubicBezTo>
                    <a:pt x="32" y="93"/>
                    <a:pt x="29" y="91"/>
                    <a:pt x="28" y="87"/>
                  </a:cubicBezTo>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66" name="Freeform 6">
              <a:extLst>
                <a:ext uri="{FF2B5EF4-FFF2-40B4-BE49-F238E27FC236}">
                  <a16:creationId xmlns:a16="http://schemas.microsoft.com/office/drawing/2014/main" id="{9EC7BA1C-6AD8-4BA8-B476-08468BF2415A}"/>
                </a:ext>
              </a:extLst>
            </p:cNvPr>
            <p:cNvSpPr>
              <a:spLocks/>
            </p:cNvSpPr>
            <p:nvPr/>
          </p:nvSpPr>
          <p:spPr bwMode="auto">
            <a:xfrm>
              <a:off x="6356808" y="1978317"/>
              <a:ext cx="70645" cy="136058"/>
            </a:xfrm>
            <a:custGeom>
              <a:avLst/>
              <a:gdLst>
                <a:gd name="T0" fmla="*/ 0 w 50"/>
                <a:gd name="T1" fmla="*/ 7 h 93"/>
                <a:gd name="T2" fmla="*/ 6 w 50"/>
                <a:gd name="T3" fmla="*/ 0 h 93"/>
                <a:gd name="T4" fmla="*/ 13 w 50"/>
                <a:gd name="T5" fmla="*/ 7 h 93"/>
                <a:gd name="T6" fmla="*/ 13 w 50"/>
                <a:gd name="T7" fmla="*/ 22 h 93"/>
                <a:gd name="T8" fmla="*/ 43 w 50"/>
                <a:gd name="T9" fmla="*/ 0 h 93"/>
                <a:gd name="T10" fmla="*/ 50 w 50"/>
                <a:gd name="T11" fmla="*/ 7 h 93"/>
                <a:gd name="T12" fmla="*/ 44 w 50"/>
                <a:gd name="T13" fmla="*/ 14 h 93"/>
                <a:gd name="T14" fmla="*/ 13 w 50"/>
                <a:gd name="T15" fmla="*/ 55 h 93"/>
                <a:gd name="T16" fmla="*/ 13 w 50"/>
                <a:gd name="T17" fmla="*/ 86 h 93"/>
                <a:gd name="T18" fmla="*/ 6 w 50"/>
                <a:gd name="T19" fmla="*/ 93 h 93"/>
                <a:gd name="T20" fmla="*/ 0 w 50"/>
                <a:gd name="T21" fmla="*/ 86 h 93"/>
                <a:gd name="T22" fmla="*/ 0 w 50"/>
                <a:gd name="T23"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93">
                  <a:moveTo>
                    <a:pt x="0" y="7"/>
                  </a:moveTo>
                  <a:cubicBezTo>
                    <a:pt x="0" y="3"/>
                    <a:pt x="3" y="0"/>
                    <a:pt x="6" y="0"/>
                  </a:cubicBezTo>
                  <a:cubicBezTo>
                    <a:pt x="10" y="0"/>
                    <a:pt x="13" y="3"/>
                    <a:pt x="13" y="7"/>
                  </a:cubicBezTo>
                  <a:cubicBezTo>
                    <a:pt x="13" y="22"/>
                    <a:pt x="13" y="22"/>
                    <a:pt x="13" y="22"/>
                  </a:cubicBezTo>
                  <a:cubicBezTo>
                    <a:pt x="19" y="7"/>
                    <a:pt x="34" y="0"/>
                    <a:pt x="43" y="0"/>
                  </a:cubicBezTo>
                  <a:cubicBezTo>
                    <a:pt x="47" y="0"/>
                    <a:pt x="50" y="3"/>
                    <a:pt x="50" y="7"/>
                  </a:cubicBezTo>
                  <a:cubicBezTo>
                    <a:pt x="50" y="11"/>
                    <a:pt x="48" y="13"/>
                    <a:pt x="44" y="14"/>
                  </a:cubicBezTo>
                  <a:cubicBezTo>
                    <a:pt x="27" y="16"/>
                    <a:pt x="13" y="29"/>
                    <a:pt x="13" y="55"/>
                  </a:cubicBezTo>
                  <a:cubicBezTo>
                    <a:pt x="13" y="86"/>
                    <a:pt x="13" y="86"/>
                    <a:pt x="13" y="86"/>
                  </a:cubicBezTo>
                  <a:cubicBezTo>
                    <a:pt x="13" y="90"/>
                    <a:pt x="10" y="93"/>
                    <a:pt x="6" y="93"/>
                  </a:cubicBezTo>
                  <a:cubicBezTo>
                    <a:pt x="3" y="93"/>
                    <a:pt x="0" y="90"/>
                    <a:pt x="0" y="86"/>
                  </a:cubicBezTo>
                  <a:cubicBezTo>
                    <a:pt x="0" y="7"/>
                    <a:pt x="0" y="7"/>
                    <a:pt x="0" y="7"/>
                  </a:cubicBezTo>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67" name="Freeform 7">
              <a:extLst>
                <a:ext uri="{FF2B5EF4-FFF2-40B4-BE49-F238E27FC236}">
                  <a16:creationId xmlns:a16="http://schemas.microsoft.com/office/drawing/2014/main" id="{89E43A4B-A531-40B5-8D6C-DA635D144ABC}"/>
                </a:ext>
              </a:extLst>
            </p:cNvPr>
            <p:cNvSpPr>
              <a:spLocks noEditPoints="1"/>
            </p:cNvSpPr>
            <p:nvPr/>
          </p:nvSpPr>
          <p:spPr bwMode="auto">
            <a:xfrm>
              <a:off x="6426145" y="1978317"/>
              <a:ext cx="115780" cy="137366"/>
            </a:xfrm>
            <a:custGeom>
              <a:avLst/>
              <a:gdLst>
                <a:gd name="T0" fmla="*/ 43 w 82"/>
                <a:gd name="T1" fmla="*/ 94 h 94"/>
                <a:gd name="T2" fmla="*/ 0 w 82"/>
                <a:gd name="T3" fmla="*/ 47 h 94"/>
                <a:gd name="T4" fmla="*/ 0 w 82"/>
                <a:gd name="T5" fmla="*/ 46 h 94"/>
                <a:gd name="T6" fmla="*/ 42 w 82"/>
                <a:gd name="T7" fmla="*/ 0 h 94"/>
                <a:gd name="T8" fmla="*/ 82 w 82"/>
                <a:gd name="T9" fmla="*/ 45 h 94"/>
                <a:gd name="T10" fmla="*/ 76 w 82"/>
                <a:gd name="T11" fmla="*/ 52 h 94"/>
                <a:gd name="T12" fmla="*/ 13 w 82"/>
                <a:gd name="T13" fmla="*/ 52 h 94"/>
                <a:gd name="T14" fmla="*/ 44 w 82"/>
                <a:gd name="T15" fmla="*/ 82 h 94"/>
                <a:gd name="T16" fmla="*/ 69 w 82"/>
                <a:gd name="T17" fmla="*/ 71 h 94"/>
                <a:gd name="T18" fmla="*/ 72 w 82"/>
                <a:gd name="T19" fmla="*/ 70 h 94"/>
                <a:gd name="T20" fmla="*/ 78 w 82"/>
                <a:gd name="T21" fmla="*/ 76 h 94"/>
                <a:gd name="T22" fmla="*/ 76 w 82"/>
                <a:gd name="T23" fmla="*/ 80 h 94"/>
                <a:gd name="T24" fmla="*/ 43 w 82"/>
                <a:gd name="T25" fmla="*/ 94 h 94"/>
                <a:gd name="T26" fmla="*/ 69 w 82"/>
                <a:gd name="T27" fmla="*/ 42 h 94"/>
                <a:gd name="T28" fmla="*/ 41 w 82"/>
                <a:gd name="T29" fmla="*/ 11 h 94"/>
                <a:gd name="T30" fmla="*/ 13 w 82"/>
                <a:gd name="T31" fmla="*/ 42 h 94"/>
                <a:gd name="T32" fmla="*/ 69 w 82"/>
                <a:gd name="T33" fmla="*/ 4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94">
                  <a:moveTo>
                    <a:pt x="43" y="94"/>
                  </a:moveTo>
                  <a:cubicBezTo>
                    <a:pt x="20" y="94"/>
                    <a:pt x="0" y="75"/>
                    <a:pt x="0" y="47"/>
                  </a:cubicBezTo>
                  <a:cubicBezTo>
                    <a:pt x="0" y="46"/>
                    <a:pt x="0" y="46"/>
                    <a:pt x="0" y="46"/>
                  </a:cubicBezTo>
                  <a:cubicBezTo>
                    <a:pt x="0" y="21"/>
                    <a:pt x="18" y="0"/>
                    <a:pt x="42" y="0"/>
                  </a:cubicBezTo>
                  <a:cubicBezTo>
                    <a:pt x="67" y="0"/>
                    <a:pt x="82" y="21"/>
                    <a:pt x="82" y="45"/>
                  </a:cubicBezTo>
                  <a:cubicBezTo>
                    <a:pt x="82" y="49"/>
                    <a:pt x="79" y="52"/>
                    <a:pt x="76" y="52"/>
                  </a:cubicBezTo>
                  <a:cubicBezTo>
                    <a:pt x="13" y="52"/>
                    <a:pt x="13" y="52"/>
                    <a:pt x="13" y="52"/>
                  </a:cubicBezTo>
                  <a:cubicBezTo>
                    <a:pt x="15" y="71"/>
                    <a:pt x="28" y="82"/>
                    <a:pt x="44" y="82"/>
                  </a:cubicBezTo>
                  <a:cubicBezTo>
                    <a:pt x="54" y="82"/>
                    <a:pt x="62" y="78"/>
                    <a:pt x="69" y="71"/>
                  </a:cubicBezTo>
                  <a:cubicBezTo>
                    <a:pt x="70" y="71"/>
                    <a:pt x="71" y="70"/>
                    <a:pt x="72" y="70"/>
                  </a:cubicBezTo>
                  <a:cubicBezTo>
                    <a:pt x="76" y="70"/>
                    <a:pt x="78" y="73"/>
                    <a:pt x="78" y="76"/>
                  </a:cubicBezTo>
                  <a:cubicBezTo>
                    <a:pt x="78" y="77"/>
                    <a:pt x="77" y="79"/>
                    <a:pt x="76" y="80"/>
                  </a:cubicBezTo>
                  <a:cubicBezTo>
                    <a:pt x="68" y="88"/>
                    <a:pt x="58" y="94"/>
                    <a:pt x="43" y="94"/>
                  </a:cubicBezTo>
                  <a:moveTo>
                    <a:pt x="69" y="42"/>
                  </a:moveTo>
                  <a:cubicBezTo>
                    <a:pt x="68" y="25"/>
                    <a:pt x="59" y="11"/>
                    <a:pt x="41" y="11"/>
                  </a:cubicBezTo>
                  <a:cubicBezTo>
                    <a:pt x="26" y="11"/>
                    <a:pt x="15" y="24"/>
                    <a:pt x="13" y="42"/>
                  </a:cubicBezTo>
                  <a:lnTo>
                    <a:pt x="69" y="42"/>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68" name="Freeform 8">
              <a:extLst>
                <a:ext uri="{FF2B5EF4-FFF2-40B4-BE49-F238E27FC236}">
                  <a16:creationId xmlns:a16="http://schemas.microsoft.com/office/drawing/2014/main" id="{AC3E9F96-0624-4379-B660-3F7C6BAD84E3}"/>
                </a:ext>
              </a:extLst>
            </p:cNvPr>
            <p:cNvSpPr>
              <a:spLocks noEditPoints="1"/>
            </p:cNvSpPr>
            <p:nvPr/>
          </p:nvSpPr>
          <p:spPr bwMode="auto">
            <a:xfrm>
              <a:off x="6224021" y="1978317"/>
              <a:ext cx="110547" cy="137366"/>
            </a:xfrm>
            <a:custGeom>
              <a:avLst/>
              <a:gdLst>
                <a:gd name="T0" fmla="*/ 0 w 78"/>
                <a:gd name="T1" fmla="*/ 65 h 94"/>
                <a:gd name="T2" fmla="*/ 0 w 78"/>
                <a:gd name="T3" fmla="*/ 65 h 94"/>
                <a:gd name="T4" fmla="*/ 38 w 78"/>
                <a:gd name="T5" fmla="*/ 36 h 94"/>
                <a:gd name="T6" fmla="*/ 65 w 78"/>
                <a:gd name="T7" fmla="*/ 40 h 94"/>
                <a:gd name="T8" fmla="*/ 65 w 78"/>
                <a:gd name="T9" fmla="*/ 37 h 94"/>
                <a:gd name="T10" fmla="*/ 39 w 78"/>
                <a:gd name="T11" fmla="*/ 12 h 94"/>
                <a:gd name="T12" fmla="*/ 18 w 78"/>
                <a:gd name="T13" fmla="*/ 16 h 94"/>
                <a:gd name="T14" fmla="*/ 16 w 78"/>
                <a:gd name="T15" fmla="*/ 17 h 94"/>
                <a:gd name="T16" fmla="*/ 10 w 78"/>
                <a:gd name="T17" fmla="*/ 11 h 94"/>
                <a:gd name="T18" fmla="*/ 14 w 78"/>
                <a:gd name="T19" fmla="*/ 5 h 94"/>
                <a:gd name="T20" fmla="*/ 40 w 78"/>
                <a:gd name="T21" fmla="*/ 0 h 94"/>
                <a:gd name="T22" fmla="*/ 69 w 78"/>
                <a:gd name="T23" fmla="*/ 10 h 94"/>
                <a:gd name="T24" fmla="*/ 78 w 78"/>
                <a:gd name="T25" fmla="*/ 36 h 94"/>
                <a:gd name="T26" fmla="*/ 78 w 78"/>
                <a:gd name="T27" fmla="*/ 86 h 94"/>
                <a:gd name="T28" fmla="*/ 71 w 78"/>
                <a:gd name="T29" fmla="*/ 93 h 94"/>
                <a:gd name="T30" fmla="*/ 65 w 78"/>
                <a:gd name="T31" fmla="*/ 87 h 94"/>
                <a:gd name="T32" fmla="*/ 65 w 78"/>
                <a:gd name="T33" fmla="*/ 78 h 94"/>
                <a:gd name="T34" fmla="*/ 33 w 78"/>
                <a:gd name="T35" fmla="*/ 94 h 94"/>
                <a:gd name="T36" fmla="*/ 0 w 78"/>
                <a:gd name="T37" fmla="*/ 65 h 94"/>
                <a:gd name="T38" fmla="*/ 65 w 78"/>
                <a:gd name="T39" fmla="*/ 58 h 94"/>
                <a:gd name="T40" fmla="*/ 65 w 78"/>
                <a:gd name="T41" fmla="*/ 50 h 94"/>
                <a:gd name="T42" fmla="*/ 39 w 78"/>
                <a:gd name="T43" fmla="*/ 46 h 94"/>
                <a:gd name="T44" fmla="*/ 14 w 78"/>
                <a:gd name="T45" fmla="*/ 65 h 94"/>
                <a:gd name="T46" fmla="*/ 14 w 78"/>
                <a:gd name="T47" fmla="*/ 65 h 94"/>
                <a:gd name="T48" fmla="*/ 36 w 78"/>
                <a:gd name="T49" fmla="*/ 83 h 94"/>
                <a:gd name="T50" fmla="*/ 65 w 78"/>
                <a:gd name="T51" fmla="*/ 5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94">
                  <a:moveTo>
                    <a:pt x="0" y="65"/>
                  </a:moveTo>
                  <a:cubicBezTo>
                    <a:pt x="0" y="65"/>
                    <a:pt x="0" y="65"/>
                    <a:pt x="0" y="65"/>
                  </a:cubicBezTo>
                  <a:cubicBezTo>
                    <a:pt x="0" y="46"/>
                    <a:pt x="16" y="36"/>
                    <a:pt x="38" y="36"/>
                  </a:cubicBezTo>
                  <a:cubicBezTo>
                    <a:pt x="49" y="36"/>
                    <a:pt x="57" y="37"/>
                    <a:pt x="65" y="40"/>
                  </a:cubicBezTo>
                  <a:cubicBezTo>
                    <a:pt x="65" y="37"/>
                    <a:pt x="65" y="37"/>
                    <a:pt x="65" y="37"/>
                  </a:cubicBezTo>
                  <a:cubicBezTo>
                    <a:pt x="65" y="20"/>
                    <a:pt x="55" y="12"/>
                    <a:pt x="39" y="12"/>
                  </a:cubicBezTo>
                  <a:cubicBezTo>
                    <a:pt x="30" y="12"/>
                    <a:pt x="25" y="13"/>
                    <a:pt x="18" y="16"/>
                  </a:cubicBezTo>
                  <a:cubicBezTo>
                    <a:pt x="17" y="16"/>
                    <a:pt x="17" y="17"/>
                    <a:pt x="16" y="17"/>
                  </a:cubicBezTo>
                  <a:cubicBezTo>
                    <a:pt x="13" y="17"/>
                    <a:pt x="10" y="14"/>
                    <a:pt x="10" y="11"/>
                  </a:cubicBezTo>
                  <a:cubicBezTo>
                    <a:pt x="10" y="8"/>
                    <a:pt x="11" y="6"/>
                    <a:pt x="14" y="5"/>
                  </a:cubicBezTo>
                  <a:cubicBezTo>
                    <a:pt x="22" y="1"/>
                    <a:pt x="29" y="0"/>
                    <a:pt x="40" y="0"/>
                  </a:cubicBezTo>
                  <a:cubicBezTo>
                    <a:pt x="53" y="0"/>
                    <a:pt x="62" y="3"/>
                    <a:pt x="69" y="10"/>
                  </a:cubicBezTo>
                  <a:cubicBezTo>
                    <a:pt x="75" y="16"/>
                    <a:pt x="78" y="25"/>
                    <a:pt x="78" y="36"/>
                  </a:cubicBezTo>
                  <a:cubicBezTo>
                    <a:pt x="78" y="86"/>
                    <a:pt x="78" y="86"/>
                    <a:pt x="78" y="86"/>
                  </a:cubicBezTo>
                  <a:cubicBezTo>
                    <a:pt x="78" y="90"/>
                    <a:pt x="75" y="93"/>
                    <a:pt x="71" y="93"/>
                  </a:cubicBezTo>
                  <a:cubicBezTo>
                    <a:pt x="68" y="93"/>
                    <a:pt x="65" y="90"/>
                    <a:pt x="65" y="87"/>
                  </a:cubicBezTo>
                  <a:cubicBezTo>
                    <a:pt x="65" y="78"/>
                    <a:pt x="65" y="78"/>
                    <a:pt x="65" y="78"/>
                  </a:cubicBezTo>
                  <a:cubicBezTo>
                    <a:pt x="59" y="86"/>
                    <a:pt x="49" y="94"/>
                    <a:pt x="33" y="94"/>
                  </a:cubicBezTo>
                  <a:cubicBezTo>
                    <a:pt x="17" y="94"/>
                    <a:pt x="0" y="84"/>
                    <a:pt x="0" y="65"/>
                  </a:cubicBezTo>
                  <a:moveTo>
                    <a:pt x="65" y="58"/>
                  </a:moveTo>
                  <a:cubicBezTo>
                    <a:pt x="65" y="50"/>
                    <a:pt x="65" y="50"/>
                    <a:pt x="65" y="50"/>
                  </a:cubicBezTo>
                  <a:cubicBezTo>
                    <a:pt x="59" y="48"/>
                    <a:pt x="50" y="46"/>
                    <a:pt x="39" y="46"/>
                  </a:cubicBezTo>
                  <a:cubicBezTo>
                    <a:pt x="23" y="46"/>
                    <a:pt x="14" y="53"/>
                    <a:pt x="14" y="65"/>
                  </a:cubicBezTo>
                  <a:cubicBezTo>
                    <a:pt x="14" y="65"/>
                    <a:pt x="14" y="65"/>
                    <a:pt x="14" y="65"/>
                  </a:cubicBezTo>
                  <a:cubicBezTo>
                    <a:pt x="14" y="76"/>
                    <a:pt x="24" y="83"/>
                    <a:pt x="36" y="83"/>
                  </a:cubicBezTo>
                  <a:cubicBezTo>
                    <a:pt x="52" y="83"/>
                    <a:pt x="65" y="73"/>
                    <a:pt x="65" y="58"/>
                  </a:cubicBezTo>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69" name="Freeform 9">
              <a:extLst>
                <a:ext uri="{FF2B5EF4-FFF2-40B4-BE49-F238E27FC236}">
                  <a16:creationId xmlns:a16="http://schemas.microsoft.com/office/drawing/2014/main" id="{D11D7011-F1CC-44B9-8953-0D83F9C8675B}"/>
                </a:ext>
              </a:extLst>
            </p:cNvPr>
            <p:cNvSpPr>
              <a:spLocks/>
            </p:cNvSpPr>
            <p:nvPr/>
          </p:nvSpPr>
          <p:spPr bwMode="auto">
            <a:xfrm>
              <a:off x="5705955" y="1972430"/>
              <a:ext cx="327716" cy="143253"/>
            </a:xfrm>
            <a:custGeom>
              <a:avLst/>
              <a:gdLst>
                <a:gd name="T0" fmla="*/ 25 w 232"/>
                <a:gd name="T1" fmla="*/ 10 h 98"/>
                <a:gd name="T2" fmla="*/ 9 w 232"/>
                <a:gd name="T3" fmla="*/ 3 h 98"/>
                <a:gd name="T4" fmla="*/ 3 w 232"/>
                <a:gd name="T5" fmla="*/ 20 h 98"/>
                <a:gd name="T6" fmla="*/ 31 w 232"/>
                <a:gd name="T7" fmla="*/ 83 h 98"/>
                <a:gd name="T8" fmla="*/ 48 w 232"/>
                <a:gd name="T9" fmla="*/ 98 h 98"/>
                <a:gd name="T10" fmla="*/ 66 w 232"/>
                <a:gd name="T11" fmla="*/ 83 h 98"/>
                <a:gd name="T12" fmla="*/ 91 w 232"/>
                <a:gd name="T13" fmla="*/ 28 h 98"/>
                <a:gd name="T14" fmla="*/ 94 w 232"/>
                <a:gd name="T15" fmla="*/ 25 h 98"/>
                <a:gd name="T16" fmla="*/ 98 w 232"/>
                <a:gd name="T17" fmla="*/ 29 h 98"/>
                <a:gd name="T18" fmla="*/ 98 w 232"/>
                <a:gd name="T19" fmla="*/ 83 h 98"/>
                <a:gd name="T20" fmla="*/ 111 w 232"/>
                <a:gd name="T21" fmla="*/ 98 h 98"/>
                <a:gd name="T22" fmla="*/ 125 w 232"/>
                <a:gd name="T23" fmla="*/ 83 h 98"/>
                <a:gd name="T24" fmla="*/ 125 w 232"/>
                <a:gd name="T25" fmla="*/ 39 h 98"/>
                <a:gd name="T26" fmla="*/ 139 w 232"/>
                <a:gd name="T27" fmla="*/ 25 h 98"/>
                <a:gd name="T28" fmla="*/ 152 w 232"/>
                <a:gd name="T29" fmla="*/ 39 h 98"/>
                <a:gd name="T30" fmla="*/ 152 w 232"/>
                <a:gd name="T31" fmla="*/ 83 h 98"/>
                <a:gd name="T32" fmla="*/ 165 w 232"/>
                <a:gd name="T33" fmla="*/ 98 h 98"/>
                <a:gd name="T34" fmla="*/ 178 w 232"/>
                <a:gd name="T35" fmla="*/ 83 h 98"/>
                <a:gd name="T36" fmla="*/ 178 w 232"/>
                <a:gd name="T37" fmla="*/ 39 h 98"/>
                <a:gd name="T38" fmla="*/ 192 w 232"/>
                <a:gd name="T39" fmla="*/ 25 h 98"/>
                <a:gd name="T40" fmla="*/ 205 w 232"/>
                <a:gd name="T41" fmla="*/ 39 h 98"/>
                <a:gd name="T42" fmla="*/ 205 w 232"/>
                <a:gd name="T43" fmla="*/ 83 h 98"/>
                <a:gd name="T44" fmla="*/ 218 w 232"/>
                <a:gd name="T45" fmla="*/ 98 h 98"/>
                <a:gd name="T46" fmla="*/ 232 w 232"/>
                <a:gd name="T47" fmla="*/ 83 h 98"/>
                <a:gd name="T48" fmla="*/ 232 w 232"/>
                <a:gd name="T49" fmla="*/ 33 h 98"/>
                <a:gd name="T50" fmla="*/ 200 w 232"/>
                <a:gd name="T51" fmla="*/ 2 h 98"/>
                <a:gd name="T52" fmla="*/ 172 w 232"/>
                <a:gd name="T53" fmla="*/ 14 h 98"/>
                <a:gd name="T54" fmla="*/ 145 w 232"/>
                <a:gd name="T55" fmla="*/ 2 h 98"/>
                <a:gd name="T56" fmla="*/ 119 w 232"/>
                <a:gd name="T57" fmla="*/ 14 h 98"/>
                <a:gd name="T58" fmla="*/ 95 w 232"/>
                <a:gd name="T59" fmla="*/ 2 h 98"/>
                <a:gd name="T60" fmla="*/ 66 w 232"/>
                <a:gd name="T61" fmla="*/ 22 h 98"/>
                <a:gd name="T62" fmla="*/ 48 w 232"/>
                <a:gd name="T63" fmla="*/ 65 h 98"/>
                <a:gd name="T64" fmla="*/ 25 w 232"/>
                <a:gd name="T65"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98">
                  <a:moveTo>
                    <a:pt x="25" y="10"/>
                  </a:moveTo>
                  <a:cubicBezTo>
                    <a:pt x="23" y="3"/>
                    <a:pt x="15" y="0"/>
                    <a:pt x="9" y="3"/>
                  </a:cubicBezTo>
                  <a:cubicBezTo>
                    <a:pt x="2" y="6"/>
                    <a:pt x="0" y="14"/>
                    <a:pt x="3" y="20"/>
                  </a:cubicBezTo>
                  <a:cubicBezTo>
                    <a:pt x="31" y="83"/>
                    <a:pt x="31" y="83"/>
                    <a:pt x="31" y="83"/>
                  </a:cubicBezTo>
                  <a:cubicBezTo>
                    <a:pt x="35" y="93"/>
                    <a:pt x="40" y="98"/>
                    <a:pt x="48" y="98"/>
                  </a:cubicBezTo>
                  <a:cubicBezTo>
                    <a:pt x="58" y="98"/>
                    <a:pt x="62" y="92"/>
                    <a:pt x="66" y="83"/>
                  </a:cubicBezTo>
                  <a:cubicBezTo>
                    <a:pt x="66" y="83"/>
                    <a:pt x="91" y="28"/>
                    <a:pt x="91" y="28"/>
                  </a:cubicBezTo>
                  <a:cubicBezTo>
                    <a:pt x="91" y="27"/>
                    <a:pt x="92" y="25"/>
                    <a:pt x="94" y="25"/>
                  </a:cubicBezTo>
                  <a:cubicBezTo>
                    <a:pt x="97" y="25"/>
                    <a:pt x="98" y="27"/>
                    <a:pt x="98" y="29"/>
                  </a:cubicBezTo>
                  <a:cubicBezTo>
                    <a:pt x="98" y="83"/>
                    <a:pt x="98" y="83"/>
                    <a:pt x="98" y="83"/>
                  </a:cubicBezTo>
                  <a:cubicBezTo>
                    <a:pt x="98" y="91"/>
                    <a:pt x="103" y="98"/>
                    <a:pt x="111" y="98"/>
                  </a:cubicBezTo>
                  <a:cubicBezTo>
                    <a:pt x="120" y="98"/>
                    <a:pt x="125" y="91"/>
                    <a:pt x="125" y="83"/>
                  </a:cubicBezTo>
                  <a:cubicBezTo>
                    <a:pt x="125" y="39"/>
                    <a:pt x="125" y="39"/>
                    <a:pt x="125" y="39"/>
                  </a:cubicBezTo>
                  <a:cubicBezTo>
                    <a:pt x="125" y="31"/>
                    <a:pt x="130" y="25"/>
                    <a:pt x="139" y="25"/>
                  </a:cubicBezTo>
                  <a:cubicBezTo>
                    <a:pt x="147" y="25"/>
                    <a:pt x="152" y="31"/>
                    <a:pt x="152" y="39"/>
                  </a:cubicBezTo>
                  <a:cubicBezTo>
                    <a:pt x="152" y="83"/>
                    <a:pt x="152" y="83"/>
                    <a:pt x="152" y="83"/>
                  </a:cubicBezTo>
                  <a:cubicBezTo>
                    <a:pt x="152" y="91"/>
                    <a:pt x="156" y="98"/>
                    <a:pt x="165" y="98"/>
                  </a:cubicBezTo>
                  <a:cubicBezTo>
                    <a:pt x="173" y="98"/>
                    <a:pt x="178" y="91"/>
                    <a:pt x="178" y="83"/>
                  </a:cubicBezTo>
                  <a:cubicBezTo>
                    <a:pt x="178" y="39"/>
                    <a:pt x="178" y="39"/>
                    <a:pt x="178" y="39"/>
                  </a:cubicBezTo>
                  <a:cubicBezTo>
                    <a:pt x="178" y="31"/>
                    <a:pt x="184" y="25"/>
                    <a:pt x="192" y="25"/>
                  </a:cubicBezTo>
                  <a:cubicBezTo>
                    <a:pt x="200" y="25"/>
                    <a:pt x="205" y="31"/>
                    <a:pt x="205" y="39"/>
                  </a:cubicBezTo>
                  <a:cubicBezTo>
                    <a:pt x="205" y="83"/>
                    <a:pt x="205" y="83"/>
                    <a:pt x="205" y="83"/>
                  </a:cubicBezTo>
                  <a:cubicBezTo>
                    <a:pt x="205" y="91"/>
                    <a:pt x="210" y="98"/>
                    <a:pt x="218" y="98"/>
                  </a:cubicBezTo>
                  <a:cubicBezTo>
                    <a:pt x="227" y="98"/>
                    <a:pt x="232" y="91"/>
                    <a:pt x="232" y="83"/>
                  </a:cubicBezTo>
                  <a:cubicBezTo>
                    <a:pt x="232" y="33"/>
                    <a:pt x="232" y="33"/>
                    <a:pt x="232" y="33"/>
                  </a:cubicBezTo>
                  <a:cubicBezTo>
                    <a:pt x="232" y="15"/>
                    <a:pt x="217" y="2"/>
                    <a:pt x="200" y="2"/>
                  </a:cubicBezTo>
                  <a:cubicBezTo>
                    <a:pt x="183" y="2"/>
                    <a:pt x="172" y="14"/>
                    <a:pt x="172" y="14"/>
                  </a:cubicBezTo>
                  <a:cubicBezTo>
                    <a:pt x="166" y="7"/>
                    <a:pt x="158" y="2"/>
                    <a:pt x="145" y="2"/>
                  </a:cubicBezTo>
                  <a:cubicBezTo>
                    <a:pt x="131" y="2"/>
                    <a:pt x="119" y="14"/>
                    <a:pt x="119" y="14"/>
                  </a:cubicBezTo>
                  <a:cubicBezTo>
                    <a:pt x="113" y="7"/>
                    <a:pt x="103" y="2"/>
                    <a:pt x="95" y="2"/>
                  </a:cubicBezTo>
                  <a:cubicBezTo>
                    <a:pt x="82" y="2"/>
                    <a:pt x="72" y="8"/>
                    <a:pt x="66" y="22"/>
                  </a:cubicBezTo>
                  <a:cubicBezTo>
                    <a:pt x="48" y="65"/>
                    <a:pt x="48" y="65"/>
                    <a:pt x="48" y="65"/>
                  </a:cubicBezTo>
                  <a:cubicBezTo>
                    <a:pt x="25" y="10"/>
                    <a:pt x="25" y="10"/>
                    <a:pt x="25" y="10"/>
                  </a:cubicBezTo>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0" name="Freeform 10">
              <a:extLst>
                <a:ext uri="{FF2B5EF4-FFF2-40B4-BE49-F238E27FC236}">
                  <a16:creationId xmlns:a16="http://schemas.microsoft.com/office/drawing/2014/main" id="{7477ED00-CA15-4C74-8E67-F9A480D31C94}"/>
                </a:ext>
              </a:extLst>
            </p:cNvPr>
            <p:cNvSpPr>
              <a:spLocks noEditPoints="1"/>
            </p:cNvSpPr>
            <p:nvPr/>
          </p:nvSpPr>
          <p:spPr bwMode="auto">
            <a:xfrm>
              <a:off x="6543887" y="1978317"/>
              <a:ext cx="30744" cy="32052"/>
            </a:xfrm>
            <a:custGeom>
              <a:avLst/>
              <a:gdLst>
                <a:gd name="T0" fmla="*/ 0 w 22"/>
                <a:gd name="T1" fmla="*/ 11 h 22"/>
                <a:gd name="T2" fmla="*/ 0 w 22"/>
                <a:gd name="T3" fmla="*/ 11 h 22"/>
                <a:gd name="T4" fmla="*/ 11 w 22"/>
                <a:gd name="T5" fmla="*/ 0 h 22"/>
                <a:gd name="T6" fmla="*/ 22 w 22"/>
                <a:gd name="T7" fmla="*/ 11 h 22"/>
                <a:gd name="T8" fmla="*/ 22 w 22"/>
                <a:gd name="T9" fmla="*/ 11 h 22"/>
                <a:gd name="T10" fmla="*/ 11 w 22"/>
                <a:gd name="T11" fmla="*/ 22 h 22"/>
                <a:gd name="T12" fmla="*/ 0 w 22"/>
                <a:gd name="T13" fmla="*/ 11 h 22"/>
                <a:gd name="T14" fmla="*/ 20 w 22"/>
                <a:gd name="T15" fmla="*/ 11 h 22"/>
                <a:gd name="T16" fmla="*/ 20 w 22"/>
                <a:gd name="T17" fmla="*/ 11 h 22"/>
                <a:gd name="T18" fmla="*/ 11 w 22"/>
                <a:gd name="T19" fmla="*/ 2 h 22"/>
                <a:gd name="T20" fmla="*/ 2 w 22"/>
                <a:gd name="T21" fmla="*/ 11 h 22"/>
                <a:gd name="T22" fmla="*/ 2 w 22"/>
                <a:gd name="T23" fmla="*/ 11 h 22"/>
                <a:gd name="T24" fmla="*/ 11 w 22"/>
                <a:gd name="T25" fmla="*/ 20 h 22"/>
                <a:gd name="T26" fmla="*/ 20 w 22"/>
                <a:gd name="T2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2">
                  <a:moveTo>
                    <a:pt x="0" y="11"/>
                  </a:moveTo>
                  <a:cubicBezTo>
                    <a:pt x="0" y="11"/>
                    <a:pt x="0" y="11"/>
                    <a:pt x="0" y="11"/>
                  </a:cubicBez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moveTo>
                    <a:pt x="20" y="11"/>
                  </a:moveTo>
                  <a:cubicBezTo>
                    <a:pt x="20" y="11"/>
                    <a:pt x="20" y="11"/>
                    <a:pt x="20" y="11"/>
                  </a:cubicBezTo>
                  <a:cubicBezTo>
                    <a:pt x="20" y="6"/>
                    <a:pt x="16" y="2"/>
                    <a:pt x="11" y="2"/>
                  </a:cubicBezTo>
                  <a:cubicBezTo>
                    <a:pt x="6" y="2"/>
                    <a:pt x="2" y="6"/>
                    <a:pt x="2" y="11"/>
                  </a:cubicBezTo>
                  <a:cubicBezTo>
                    <a:pt x="2" y="11"/>
                    <a:pt x="2" y="11"/>
                    <a:pt x="2" y="11"/>
                  </a:cubicBezTo>
                  <a:cubicBezTo>
                    <a:pt x="2" y="16"/>
                    <a:pt x="6" y="20"/>
                    <a:pt x="11" y="20"/>
                  </a:cubicBezTo>
                  <a:cubicBezTo>
                    <a:pt x="16" y="20"/>
                    <a:pt x="20" y="16"/>
                    <a:pt x="20" y="11"/>
                  </a:cubicBezTo>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1" name="Freeform 11">
              <a:extLst>
                <a:ext uri="{FF2B5EF4-FFF2-40B4-BE49-F238E27FC236}">
                  <a16:creationId xmlns:a16="http://schemas.microsoft.com/office/drawing/2014/main" id="{C0B62807-D525-42CD-8A0E-B47D669D9FB5}"/>
                </a:ext>
              </a:extLst>
            </p:cNvPr>
            <p:cNvSpPr>
              <a:spLocks noEditPoints="1"/>
            </p:cNvSpPr>
            <p:nvPr/>
          </p:nvSpPr>
          <p:spPr bwMode="auto">
            <a:xfrm>
              <a:off x="6553699" y="1985512"/>
              <a:ext cx="12429" cy="15699"/>
            </a:xfrm>
            <a:custGeom>
              <a:avLst/>
              <a:gdLst>
                <a:gd name="T0" fmla="*/ 0 w 9"/>
                <a:gd name="T1" fmla="*/ 2 h 11"/>
                <a:gd name="T2" fmla="*/ 1 w 9"/>
                <a:gd name="T3" fmla="*/ 0 h 11"/>
                <a:gd name="T4" fmla="*/ 5 w 9"/>
                <a:gd name="T5" fmla="*/ 0 h 11"/>
                <a:gd name="T6" fmla="*/ 8 w 9"/>
                <a:gd name="T7" fmla="*/ 2 h 11"/>
                <a:gd name="T8" fmla="*/ 9 w 9"/>
                <a:gd name="T9" fmla="*/ 4 h 11"/>
                <a:gd name="T10" fmla="*/ 9 w 9"/>
                <a:gd name="T11" fmla="*/ 4 h 11"/>
                <a:gd name="T12" fmla="*/ 7 w 9"/>
                <a:gd name="T13" fmla="*/ 7 h 11"/>
                <a:gd name="T14" fmla="*/ 8 w 9"/>
                <a:gd name="T15" fmla="*/ 9 h 11"/>
                <a:gd name="T16" fmla="*/ 9 w 9"/>
                <a:gd name="T17" fmla="*/ 10 h 11"/>
                <a:gd name="T18" fmla="*/ 7 w 9"/>
                <a:gd name="T19" fmla="*/ 11 h 11"/>
                <a:gd name="T20" fmla="*/ 6 w 9"/>
                <a:gd name="T21" fmla="*/ 11 h 11"/>
                <a:gd name="T22" fmla="*/ 4 w 9"/>
                <a:gd name="T23" fmla="*/ 8 h 11"/>
                <a:gd name="T24" fmla="*/ 2 w 9"/>
                <a:gd name="T25" fmla="*/ 8 h 11"/>
                <a:gd name="T26" fmla="*/ 2 w 9"/>
                <a:gd name="T27" fmla="*/ 10 h 11"/>
                <a:gd name="T28" fmla="*/ 1 w 9"/>
                <a:gd name="T29" fmla="*/ 11 h 11"/>
                <a:gd name="T30" fmla="*/ 0 w 9"/>
                <a:gd name="T31" fmla="*/ 10 h 11"/>
                <a:gd name="T32" fmla="*/ 0 w 9"/>
                <a:gd name="T33" fmla="*/ 2 h 11"/>
                <a:gd name="T34" fmla="*/ 5 w 9"/>
                <a:gd name="T35" fmla="*/ 6 h 11"/>
                <a:gd name="T36" fmla="*/ 6 w 9"/>
                <a:gd name="T37" fmla="*/ 4 h 11"/>
                <a:gd name="T38" fmla="*/ 6 w 9"/>
                <a:gd name="T39" fmla="*/ 4 h 11"/>
                <a:gd name="T40" fmla="*/ 4 w 9"/>
                <a:gd name="T41" fmla="*/ 3 h 11"/>
                <a:gd name="T42" fmla="*/ 2 w 9"/>
                <a:gd name="T43" fmla="*/ 3 h 11"/>
                <a:gd name="T44" fmla="*/ 2 w 9"/>
                <a:gd name="T45" fmla="*/ 6 h 11"/>
                <a:gd name="T46" fmla="*/ 5 w 9"/>
                <a:gd name="T4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 h="11">
                  <a:moveTo>
                    <a:pt x="0" y="2"/>
                  </a:moveTo>
                  <a:cubicBezTo>
                    <a:pt x="0" y="1"/>
                    <a:pt x="0" y="0"/>
                    <a:pt x="1" y="0"/>
                  </a:cubicBezTo>
                  <a:cubicBezTo>
                    <a:pt x="5" y="0"/>
                    <a:pt x="5" y="0"/>
                    <a:pt x="5" y="0"/>
                  </a:cubicBezTo>
                  <a:cubicBezTo>
                    <a:pt x="6" y="0"/>
                    <a:pt x="7" y="1"/>
                    <a:pt x="8" y="2"/>
                  </a:cubicBezTo>
                  <a:cubicBezTo>
                    <a:pt x="8" y="2"/>
                    <a:pt x="9" y="3"/>
                    <a:pt x="9" y="4"/>
                  </a:cubicBezTo>
                  <a:cubicBezTo>
                    <a:pt x="9" y="4"/>
                    <a:pt x="9" y="4"/>
                    <a:pt x="9" y="4"/>
                  </a:cubicBezTo>
                  <a:cubicBezTo>
                    <a:pt x="9" y="6"/>
                    <a:pt x="8" y="7"/>
                    <a:pt x="7" y="7"/>
                  </a:cubicBezTo>
                  <a:cubicBezTo>
                    <a:pt x="8" y="9"/>
                    <a:pt x="8" y="9"/>
                    <a:pt x="8" y="9"/>
                  </a:cubicBezTo>
                  <a:cubicBezTo>
                    <a:pt x="8" y="10"/>
                    <a:pt x="9" y="10"/>
                    <a:pt x="9" y="10"/>
                  </a:cubicBezTo>
                  <a:cubicBezTo>
                    <a:pt x="9" y="11"/>
                    <a:pt x="8" y="11"/>
                    <a:pt x="7" y="11"/>
                  </a:cubicBezTo>
                  <a:cubicBezTo>
                    <a:pt x="7" y="11"/>
                    <a:pt x="7" y="11"/>
                    <a:pt x="6" y="11"/>
                  </a:cubicBezTo>
                  <a:cubicBezTo>
                    <a:pt x="4" y="8"/>
                    <a:pt x="4" y="8"/>
                    <a:pt x="4" y="8"/>
                  </a:cubicBezTo>
                  <a:cubicBezTo>
                    <a:pt x="2" y="8"/>
                    <a:pt x="2" y="8"/>
                    <a:pt x="2" y="8"/>
                  </a:cubicBezTo>
                  <a:cubicBezTo>
                    <a:pt x="2" y="10"/>
                    <a:pt x="2" y="10"/>
                    <a:pt x="2" y="10"/>
                  </a:cubicBezTo>
                  <a:cubicBezTo>
                    <a:pt x="2" y="11"/>
                    <a:pt x="2" y="11"/>
                    <a:pt x="1" y="11"/>
                  </a:cubicBezTo>
                  <a:cubicBezTo>
                    <a:pt x="0" y="11"/>
                    <a:pt x="0" y="11"/>
                    <a:pt x="0" y="10"/>
                  </a:cubicBezTo>
                  <a:lnTo>
                    <a:pt x="0" y="2"/>
                  </a:lnTo>
                  <a:close/>
                  <a:moveTo>
                    <a:pt x="5" y="6"/>
                  </a:moveTo>
                  <a:cubicBezTo>
                    <a:pt x="6" y="6"/>
                    <a:pt x="6" y="5"/>
                    <a:pt x="6" y="4"/>
                  </a:cubicBezTo>
                  <a:cubicBezTo>
                    <a:pt x="6" y="4"/>
                    <a:pt x="6" y="4"/>
                    <a:pt x="6" y="4"/>
                  </a:cubicBezTo>
                  <a:cubicBezTo>
                    <a:pt x="6" y="3"/>
                    <a:pt x="6" y="3"/>
                    <a:pt x="4" y="3"/>
                  </a:cubicBezTo>
                  <a:cubicBezTo>
                    <a:pt x="2" y="3"/>
                    <a:pt x="2" y="3"/>
                    <a:pt x="2" y="3"/>
                  </a:cubicBezTo>
                  <a:cubicBezTo>
                    <a:pt x="2" y="6"/>
                    <a:pt x="2" y="6"/>
                    <a:pt x="2" y="6"/>
                  </a:cubicBezTo>
                  <a:lnTo>
                    <a:pt x="5" y="6"/>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2" name="Freeform 12">
              <a:extLst>
                <a:ext uri="{FF2B5EF4-FFF2-40B4-BE49-F238E27FC236}">
                  <a16:creationId xmlns:a16="http://schemas.microsoft.com/office/drawing/2014/main" id="{A6CD8430-BC0D-46F1-A2E8-22C33EB2C133}"/>
                </a:ext>
              </a:extLst>
            </p:cNvPr>
            <p:cNvSpPr>
              <a:spLocks/>
            </p:cNvSpPr>
            <p:nvPr/>
          </p:nvSpPr>
          <p:spPr bwMode="auto">
            <a:xfrm>
              <a:off x="5707263" y="2206313"/>
              <a:ext cx="834661" cy="0"/>
            </a:xfrm>
            <a:custGeom>
              <a:avLst/>
              <a:gdLst>
                <a:gd name="T0" fmla="*/ 1276 w 1276"/>
                <a:gd name="T1" fmla="*/ 0 w 1276"/>
                <a:gd name="T2" fmla="*/ 1276 w 1276"/>
              </a:gdLst>
              <a:ahLst/>
              <a:cxnLst>
                <a:cxn ang="0">
                  <a:pos x="T0" y="0"/>
                </a:cxn>
                <a:cxn ang="0">
                  <a:pos x="T1" y="0"/>
                </a:cxn>
                <a:cxn ang="0">
                  <a:pos x="T2" y="0"/>
                </a:cxn>
              </a:cxnLst>
              <a:rect l="0" t="0" r="r" b="b"/>
              <a:pathLst>
                <a:path w="1276">
                  <a:moveTo>
                    <a:pt x="1276" y="0"/>
                  </a:moveTo>
                  <a:lnTo>
                    <a:pt x="0" y="0"/>
                  </a:lnTo>
                  <a:lnTo>
                    <a:pt x="1276" y="0"/>
                  </a:lnTo>
                  <a:close/>
                </a:path>
              </a:pathLst>
            </a:custGeom>
            <a:solidFill>
              <a:schemeClr val="tx1"/>
            </a:solidFill>
            <a:ln w="9525">
              <a:solidFill>
                <a:schemeClr val="tx1"/>
              </a:solid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90" name="Line 13">
              <a:extLst>
                <a:ext uri="{FF2B5EF4-FFF2-40B4-BE49-F238E27FC236}">
                  <a16:creationId xmlns:a16="http://schemas.microsoft.com/office/drawing/2014/main" id="{05CD8CE6-3D71-4DD4-B36C-A8EBC7F82455}"/>
                </a:ext>
              </a:extLst>
            </p:cNvPr>
            <p:cNvSpPr>
              <a:spLocks noChangeShapeType="1"/>
            </p:cNvSpPr>
            <p:nvPr/>
          </p:nvSpPr>
          <p:spPr bwMode="auto">
            <a:xfrm flipH="1">
              <a:off x="5707263" y="2206313"/>
              <a:ext cx="834661" cy="0"/>
            </a:xfrm>
            <a:prstGeom prst="line">
              <a:avLst/>
            </a:prstGeom>
            <a:solidFill>
              <a:srgbClr val="000000"/>
            </a:solidFill>
            <a:ln w="20638" cap="flat">
              <a:no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nvGrpSpPr>
            <p:cNvPr id="27" name="Group 26">
              <a:extLst>
                <a:ext uri="{FF2B5EF4-FFF2-40B4-BE49-F238E27FC236}">
                  <a16:creationId xmlns:a16="http://schemas.microsoft.com/office/drawing/2014/main" id="{E4EC5443-A847-4D77-959E-33D33E8B1A2B}"/>
                </a:ext>
              </a:extLst>
            </p:cNvPr>
            <p:cNvGrpSpPr/>
            <p:nvPr/>
          </p:nvGrpSpPr>
          <p:grpSpPr>
            <a:xfrm>
              <a:off x="5718384" y="2318091"/>
              <a:ext cx="813729" cy="100735"/>
              <a:chOff x="5718384" y="2392377"/>
              <a:chExt cx="813729" cy="100735"/>
            </a:xfrm>
          </p:grpSpPr>
          <p:sp>
            <p:nvSpPr>
              <p:cNvPr id="91" name="Freeform 14">
                <a:extLst>
                  <a:ext uri="{FF2B5EF4-FFF2-40B4-BE49-F238E27FC236}">
                    <a16:creationId xmlns:a16="http://schemas.microsoft.com/office/drawing/2014/main" id="{B0B34314-B3E4-4BEC-920E-E75B6859950D}"/>
                  </a:ext>
                </a:extLst>
              </p:cNvPr>
              <p:cNvSpPr>
                <a:spLocks/>
              </p:cNvSpPr>
              <p:nvPr/>
            </p:nvSpPr>
            <p:spPr bwMode="auto">
              <a:xfrm>
                <a:off x="5718384" y="2398264"/>
                <a:ext cx="64758" cy="93540"/>
              </a:xfrm>
              <a:custGeom>
                <a:avLst/>
                <a:gdLst>
                  <a:gd name="T0" fmla="*/ 0 w 99"/>
                  <a:gd name="T1" fmla="*/ 0 h 143"/>
                  <a:gd name="T2" fmla="*/ 24 w 99"/>
                  <a:gd name="T3" fmla="*/ 0 h 143"/>
                  <a:gd name="T4" fmla="*/ 24 w 99"/>
                  <a:gd name="T5" fmla="*/ 60 h 143"/>
                  <a:gd name="T6" fmla="*/ 78 w 99"/>
                  <a:gd name="T7" fmla="*/ 60 h 143"/>
                  <a:gd name="T8" fmla="*/ 78 w 99"/>
                  <a:gd name="T9" fmla="*/ 0 h 143"/>
                  <a:gd name="T10" fmla="*/ 99 w 99"/>
                  <a:gd name="T11" fmla="*/ 0 h 143"/>
                  <a:gd name="T12" fmla="*/ 99 w 99"/>
                  <a:gd name="T13" fmla="*/ 143 h 143"/>
                  <a:gd name="T14" fmla="*/ 78 w 99"/>
                  <a:gd name="T15" fmla="*/ 143 h 143"/>
                  <a:gd name="T16" fmla="*/ 78 w 99"/>
                  <a:gd name="T17" fmla="*/ 83 h 143"/>
                  <a:gd name="T18" fmla="*/ 24 w 99"/>
                  <a:gd name="T19" fmla="*/ 83 h 143"/>
                  <a:gd name="T20" fmla="*/ 24 w 99"/>
                  <a:gd name="T21" fmla="*/ 143 h 143"/>
                  <a:gd name="T22" fmla="*/ 0 w 99"/>
                  <a:gd name="T23" fmla="*/ 143 h 143"/>
                  <a:gd name="T24" fmla="*/ 0 w 99"/>
                  <a:gd name="T2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43">
                    <a:moveTo>
                      <a:pt x="0" y="0"/>
                    </a:moveTo>
                    <a:lnTo>
                      <a:pt x="24" y="0"/>
                    </a:lnTo>
                    <a:lnTo>
                      <a:pt x="24" y="60"/>
                    </a:lnTo>
                    <a:lnTo>
                      <a:pt x="78" y="60"/>
                    </a:lnTo>
                    <a:lnTo>
                      <a:pt x="78" y="0"/>
                    </a:lnTo>
                    <a:lnTo>
                      <a:pt x="99" y="0"/>
                    </a:lnTo>
                    <a:lnTo>
                      <a:pt x="99" y="143"/>
                    </a:lnTo>
                    <a:lnTo>
                      <a:pt x="78" y="143"/>
                    </a:lnTo>
                    <a:lnTo>
                      <a:pt x="78" y="83"/>
                    </a:lnTo>
                    <a:lnTo>
                      <a:pt x="24" y="83"/>
                    </a:lnTo>
                    <a:lnTo>
                      <a:pt x="24" y="143"/>
                    </a:lnTo>
                    <a:lnTo>
                      <a:pt x="0" y="143"/>
                    </a:lnTo>
                    <a:lnTo>
                      <a:pt x="0" y="0"/>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97" name="Freeform 15">
                <a:extLst>
                  <a:ext uri="{FF2B5EF4-FFF2-40B4-BE49-F238E27FC236}">
                    <a16:creationId xmlns:a16="http://schemas.microsoft.com/office/drawing/2014/main" id="{2DB0D570-4622-4C36-9603-C8611A0CB421}"/>
                  </a:ext>
                </a:extLst>
              </p:cNvPr>
              <p:cNvSpPr>
                <a:spLocks noEditPoints="1"/>
              </p:cNvSpPr>
              <p:nvPr/>
            </p:nvSpPr>
            <p:spPr bwMode="auto">
              <a:xfrm>
                <a:off x="5798840" y="2419850"/>
                <a:ext cx="62142" cy="73262"/>
              </a:xfrm>
              <a:custGeom>
                <a:avLst/>
                <a:gdLst>
                  <a:gd name="T0" fmla="*/ 0 w 44"/>
                  <a:gd name="T1" fmla="*/ 25 h 50"/>
                  <a:gd name="T2" fmla="*/ 0 w 44"/>
                  <a:gd name="T3" fmla="*/ 24 h 50"/>
                  <a:gd name="T4" fmla="*/ 22 w 44"/>
                  <a:gd name="T5" fmla="*/ 0 h 50"/>
                  <a:gd name="T6" fmla="*/ 44 w 44"/>
                  <a:gd name="T7" fmla="*/ 24 h 50"/>
                  <a:gd name="T8" fmla="*/ 44 w 44"/>
                  <a:gd name="T9" fmla="*/ 25 h 50"/>
                  <a:gd name="T10" fmla="*/ 22 w 44"/>
                  <a:gd name="T11" fmla="*/ 50 h 50"/>
                  <a:gd name="T12" fmla="*/ 0 w 44"/>
                  <a:gd name="T13" fmla="*/ 25 h 50"/>
                  <a:gd name="T14" fmla="*/ 34 w 44"/>
                  <a:gd name="T15" fmla="*/ 25 h 50"/>
                  <a:gd name="T16" fmla="*/ 34 w 44"/>
                  <a:gd name="T17" fmla="*/ 25 h 50"/>
                  <a:gd name="T18" fmla="*/ 22 w 44"/>
                  <a:gd name="T19" fmla="*/ 9 h 50"/>
                  <a:gd name="T20" fmla="*/ 10 w 44"/>
                  <a:gd name="T21" fmla="*/ 24 h 50"/>
                  <a:gd name="T22" fmla="*/ 10 w 44"/>
                  <a:gd name="T23" fmla="*/ 25 h 50"/>
                  <a:gd name="T24" fmla="*/ 22 w 44"/>
                  <a:gd name="T25" fmla="*/ 41 h 50"/>
                  <a:gd name="T26" fmla="*/ 34 w 44"/>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0">
                    <a:moveTo>
                      <a:pt x="0" y="25"/>
                    </a:moveTo>
                    <a:cubicBezTo>
                      <a:pt x="0" y="24"/>
                      <a:pt x="0" y="24"/>
                      <a:pt x="0" y="24"/>
                    </a:cubicBezTo>
                    <a:cubicBezTo>
                      <a:pt x="0" y="10"/>
                      <a:pt x="9" y="0"/>
                      <a:pt x="22" y="0"/>
                    </a:cubicBezTo>
                    <a:cubicBezTo>
                      <a:pt x="35" y="0"/>
                      <a:pt x="44" y="10"/>
                      <a:pt x="44" y="24"/>
                    </a:cubicBezTo>
                    <a:cubicBezTo>
                      <a:pt x="44" y="25"/>
                      <a:pt x="44" y="25"/>
                      <a:pt x="44" y="25"/>
                    </a:cubicBezTo>
                    <a:cubicBezTo>
                      <a:pt x="44" y="39"/>
                      <a:pt x="35" y="50"/>
                      <a:pt x="22" y="50"/>
                    </a:cubicBezTo>
                    <a:cubicBezTo>
                      <a:pt x="9" y="50"/>
                      <a:pt x="0" y="40"/>
                      <a:pt x="0" y="25"/>
                    </a:cubicBezTo>
                    <a:close/>
                    <a:moveTo>
                      <a:pt x="34" y="25"/>
                    </a:moveTo>
                    <a:cubicBezTo>
                      <a:pt x="34" y="25"/>
                      <a:pt x="34" y="25"/>
                      <a:pt x="34" y="25"/>
                    </a:cubicBezTo>
                    <a:cubicBezTo>
                      <a:pt x="34" y="16"/>
                      <a:pt x="29" y="9"/>
                      <a:pt x="22" y="9"/>
                    </a:cubicBezTo>
                    <a:cubicBezTo>
                      <a:pt x="15" y="9"/>
                      <a:pt x="10" y="15"/>
                      <a:pt x="10" y="24"/>
                    </a:cubicBezTo>
                    <a:cubicBezTo>
                      <a:pt x="10" y="25"/>
                      <a:pt x="10" y="25"/>
                      <a:pt x="10" y="25"/>
                    </a:cubicBezTo>
                    <a:cubicBezTo>
                      <a:pt x="10" y="34"/>
                      <a:pt x="15" y="41"/>
                      <a:pt x="22" y="41"/>
                    </a:cubicBezTo>
                    <a:cubicBezTo>
                      <a:pt x="29" y="41"/>
                      <a:pt x="34" y="34"/>
                      <a:pt x="34" y="25"/>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98" name="Freeform 16">
                <a:extLst>
                  <a:ext uri="{FF2B5EF4-FFF2-40B4-BE49-F238E27FC236}">
                    <a16:creationId xmlns:a16="http://schemas.microsoft.com/office/drawing/2014/main" id="{78DB39EA-F4EB-4FAF-8DC5-A500C296AA8C}"/>
                  </a:ext>
                </a:extLst>
              </p:cNvPr>
              <p:cNvSpPr>
                <a:spLocks/>
              </p:cNvSpPr>
              <p:nvPr/>
            </p:nvSpPr>
            <p:spPr bwMode="auto">
              <a:xfrm>
                <a:off x="5875373" y="2418542"/>
                <a:ext cx="35323" cy="73262"/>
              </a:xfrm>
              <a:custGeom>
                <a:avLst/>
                <a:gdLst>
                  <a:gd name="T0" fmla="*/ 0 w 25"/>
                  <a:gd name="T1" fmla="*/ 2 h 50"/>
                  <a:gd name="T2" fmla="*/ 10 w 25"/>
                  <a:gd name="T3" fmla="*/ 2 h 50"/>
                  <a:gd name="T4" fmla="*/ 10 w 25"/>
                  <a:gd name="T5" fmla="*/ 11 h 50"/>
                  <a:gd name="T6" fmla="*/ 25 w 25"/>
                  <a:gd name="T7" fmla="*/ 1 h 50"/>
                  <a:gd name="T8" fmla="*/ 25 w 25"/>
                  <a:gd name="T9" fmla="*/ 12 h 50"/>
                  <a:gd name="T10" fmla="*/ 24 w 25"/>
                  <a:gd name="T11" fmla="*/ 12 h 50"/>
                  <a:gd name="T12" fmla="*/ 10 w 25"/>
                  <a:gd name="T13" fmla="*/ 29 h 50"/>
                  <a:gd name="T14" fmla="*/ 10 w 25"/>
                  <a:gd name="T15" fmla="*/ 50 h 50"/>
                  <a:gd name="T16" fmla="*/ 0 w 25"/>
                  <a:gd name="T17" fmla="*/ 50 h 50"/>
                  <a:gd name="T18" fmla="*/ 0 w 25"/>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50">
                    <a:moveTo>
                      <a:pt x="0" y="2"/>
                    </a:moveTo>
                    <a:cubicBezTo>
                      <a:pt x="10" y="2"/>
                      <a:pt x="10" y="2"/>
                      <a:pt x="10" y="2"/>
                    </a:cubicBezTo>
                    <a:cubicBezTo>
                      <a:pt x="10" y="11"/>
                      <a:pt x="10" y="11"/>
                      <a:pt x="10" y="11"/>
                    </a:cubicBezTo>
                    <a:cubicBezTo>
                      <a:pt x="13" y="5"/>
                      <a:pt x="17" y="0"/>
                      <a:pt x="25" y="1"/>
                    </a:cubicBezTo>
                    <a:cubicBezTo>
                      <a:pt x="25" y="12"/>
                      <a:pt x="25" y="12"/>
                      <a:pt x="25" y="12"/>
                    </a:cubicBezTo>
                    <a:cubicBezTo>
                      <a:pt x="24" y="12"/>
                      <a:pt x="24" y="12"/>
                      <a:pt x="24" y="12"/>
                    </a:cubicBezTo>
                    <a:cubicBezTo>
                      <a:pt x="16" y="12"/>
                      <a:pt x="10" y="18"/>
                      <a:pt x="10" y="29"/>
                    </a:cubicBezTo>
                    <a:cubicBezTo>
                      <a:pt x="10" y="50"/>
                      <a:pt x="10" y="50"/>
                      <a:pt x="10" y="50"/>
                    </a:cubicBezTo>
                    <a:cubicBezTo>
                      <a:pt x="0" y="50"/>
                      <a:pt x="0" y="50"/>
                      <a:pt x="0" y="50"/>
                    </a:cubicBezTo>
                    <a:lnTo>
                      <a:pt x="0" y="2"/>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99" name="Freeform 17">
                <a:extLst>
                  <a:ext uri="{FF2B5EF4-FFF2-40B4-BE49-F238E27FC236}">
                    <a16:creationId xmlns:a16="http://schemas.microsoft.com/office/drawing/2014/main" id="{10B90636-A276-41F9-9358-C5CD66ECC2DF}"/>
                  </a:ext>
                </a:extLst>
              </p:cNvPr>
              <p:cNvSpPr>
                <a:spLocks noEditPoints="1"/>
              </p:cNvSpPr>
              <p:nvPr/>
            </p:nvSpPr>
            <p:spPr bwMode="auto">
              <a:xfrm>
                <a:off x="5921816" y="2394994"/>
                <a:ext cx="15699" cy="96810"/>
              </a:xfrm>
              <a:custGeom>
                <a:avLst/>
                <a:gdLst>
                  <a:gd name="T0" fmla="*/ 0 w 24"/>
                  <a:gd name="T1" fmla="*/ 0 h 148"/>
                  <a:gd name="T2" fmla="*/ 24 w 24"/>
                  <a:gd name="T3" fmla="*/ 0 h 148"/>
                  <a:gd name="T4" fmla="*/ 24 w 24"/>
                  <a:gd name="T5" fmla="*/ 25 h 148"/>
                  <a:gd name="T6" fmla="*/ 0 w 24"/>
                  <a:gd name="T7" fmla="*/ 25 h 148"/>
                  <a:gd name="T8" fmla="*/ 0 w 24"/>
                  <a:gd name="T9" fmla="*/ 0 h 148"/>
                  <a:gd name="T10" fmla="*/ 0 w 24"/>
                  <a:gd name="T11" fmla="*/ 41 h 148"/>
                  <a:gd name="T12" fmla="*/ 22 w 24"/>
                  <a:gd name="T13" fmla="*/ 41 h 148"/>
                  <a:gd name="T14" fmla="*/ 22 w 24"/>
                  <a:gd name="T15" fmla="*/ 148 h 148"/>
                  <a:gd name="T16" fmla="*/ 0 w 24"/>
                  <a:gd name="T17" fmla="*/ 148 h 148"/>
                  <a:gd name="T18" fmla="*/ 0 w 24"/>
                  <a:gd name="T19"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8">
                    <a:moveTo>
                      <a:pt x="0" y="0"/>
                    </a:moveTo>
                    <a:lnTo>
                      <a:pt x="24" y="0"/>
                    </a:lnTo>
                    <a:lnTo>
                      <a:pt x="24" y="25"/>
                    </a:lnTo>
                    <a:lnTo>
                      <a:pt x="0" y="25"/>
                    </a:lnTo>
                    <a:lnTo>
                      <a:pt x="0" y="0"/>
                    </a:lnTo>
                    <a:close/>
                    <a:moveTo>
                      <a:pt x="0" y="41"/>
                    </a:moveTo>
                    <a:lnTo>
                      <a:pt x="22" y="41"/>
                    </a:lnTo>
                    <a:lnTo>
                      <a:pt x="22" y="148"/>
                    </a:lnTo>
                    <a:lnTo>
                      <a:pt x="0" y="148"/>
                    </a:lnTo>
                    <a:lnTo>
                      <a:pt x="0" y="41"/>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0" name="Freeform 18">
                <a:extLst>
                  <a:ext uri="{FF2B5EF4-FFF2-40B4-BE49-F238E27FC236}">
                    <a16:creationId xmlns:a16="http://schemas.microsoft.com/office/drawing/2014/main" id="{C2C13932-68FE-456D-9C86-21D0FCF21E98}"/>
                  </a:ext>
                </a:extLst>
              </p:cNvPr>
              <p:cNvSpPr>
                <a:spLocks/>
              </p:cNvSpPr>
              <p:nvPr/>
            </p:nvSpPr>
            <p:spPr bwMode="auto">
              <a:xfrm>
                <a:off x="5951251" y="2421812"/>
                <a:ext cx="51022" cy="69991"/>
              </a:xfrm>
              <a:custGeom>
                <a:avLst/>
                <a:gdLst>
                  <a:gd name="T0" fmla="*/ 0 w 78"/>
                  <a:gd name="T1" fmla="*/ 91 h 107"/>
                  <a:gd name="T2" fmla="*/ 50 w 78"/>
                  <a:gd name="T3" fmla="*/ 17 h 107"/>
                  <a:gd name="T4" fmla="*/ 0 w 78"/>
                  <a:gd name="T5" fmla="*/ 17 h 107"/>
                  <a:gd name="T6" fmla="*/ 0 w 78"/>
                  <a:gd name="T7" fmla="*/ 0 h 107"/>
                  <a:gd name="T8" fmla="*/ 78 w 78"/>
                  <a:gd name="T9" fmla="*/ 0 h 107"/>
                  <a:gd name="T10" fmla="*/ 78 w 78"/>
                  <a:gd name="T11" fmla="*/ 15 h 107"/>
                  <a:gd name="T12" fmla="*/ 26 w 78"/>
                  <a:gd name="T13" fmla="*/ 87 h 107"/>
                  <a:gd name="T14" fmla="*/ 78 w 78"/>
                  <a:gd name="T15" fmla="*/ 87 h 107"/>
                  <a:gd name="T16" fmla="*/ 78 w 78"/>
                  <a:gd name="T17" fmla="*/ 107 h 107"/>
                  <a:gd name="T18" fmla="*/ 0 w 78"/>
                  <a:gd name="T19" fmla="*/ 107 h 107"/>
                  <a:gd name="T20" fmla="*/ 0 w 78"/>
                  <a:gd name="T21"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07">
                    <a:moveTo>
                      <a:pt x="0" y="91"/>
                    </a:moveTo>
                    <a:lnTo>
                      <a:pt x="50" y="17"/>
                    </a:lnTo>
                    <a:lnTo>
                      <a:pt x="0" y="17"/>
                    </a:lnTo>
                    <a:lnTo>
                      <a:pt x="0" y="0"/>
                    </a:lnTo>
                    <a:lnTo>
                      <a:pt x="78" y="0"/>
                    </a:lnTo>
                    <a:lnTo>
                      <a:pt x="78" y="15"/>
                    </a:lnTo>
                    <a:lnTo>
                      <a:pt x="26" y="87"/>
                    </a:lnTo>
                    <a:lnTo>
                      <a:pt x="78" y="87"/>
                    </a:lnTo>
                    <a:lnTo>
                      <a:pt x="78" y="107"/>
                    </a:lnTo>
                    <a:lnTo>
                      <a:pt x="0" y="107"/>
                    </a:lnTo>
                    <a:lnTo>
                      <a:pt x="0" y="91"/>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1" name="Freeform 19">
                <a:extLst>
                  <a:ext uri="{FF2B5EF4-FFF2-40B4-BE49-F238E27FC236}">
                    <a16:creationId xmlns:a16="http://schemas.microsoft.com/office/drawing/2014/main" id="{9E8AA13A-9EB6-477A-A60C-3297F5338C74}"/>
                  </a:ext>
                </a:extLst>
              </p:cNvPr>
              <p:cNvSpPr>
                <a:spLocks noEditPoints="1"/>
              </p:cNvSpPr>
              <p:nvPr/>
            </p:nvSpPr>
            <p:spPr bwMode="auto">
              <a:xfrm>
                <a:off x="6012085" y="2419850"/>
                <a:ext cx="62142" cy="73262"/>
              </a:xfrm>
              <a:custGeom>
                <a:avLst/>
                <a:gdLst>
                  <a:gd name="T0" fmla="*/ 0 w 44"/>
                  <a:gd name="T1" fmla="*/ 25 h 50"/>
                  <a:gd name="T2" fmla="*/ 0 w 44"/>
                  <a:gd name="T3" fmla="*/ 24 h 50"/>
                  <a:gd name="T4" fmla="*/ 22 w 44"/>
                  <a:gd name="T5" fmla="*/ 0 h 50"/>
                  <a:gd name="T6" fmla="*/ 44 w 44"/>
                  <a:gd name="T7" fmla="*/ 24 h 50"/>
                  <a:gd name="T8" fmla="*/ 44 w 44"/>
                  <a:gd name="T9" fmla="*/ 25 h 50"/>
                  <a:gd name="T10" fmla="*/ 22 w 44"/>
                  <a:gd name="T11" fmla="*/ 50 h 50"/>
                  <a:gd name="T12" fmla="*/ 0 w 44"/>
                  <a:gd name="T13" fmla="*/ 25 h 50"/>
                  <a:gd name="T14" fmla="*/ 34 w 44"/>
                  <a:gd name="T15" fmla="*/ 25 h 50"/>
                  <a:gd name="T16" fmla="*/ 34 w 44"/>
                  <a:gd name="T17" fmla="*/ 25 h 50"/>
                  <a:gd name="T18" fmla="*/ 22 w 44"/>
                  <a:gd name="T19" fmla="*/ 9 h 50"/>
                  <a:gd name="T20" fmla="*/ 10 w 44"/>
                  <a:gd name="T21" fmla="*/ 24 h 50"/>
                  <a:gd name="T22" fmla="*/ 10 w 44"/>
                  <a:gd name="T23" fmla="*/ 25 h 50"/>
                  <a:gd name="T24" fmla="*/ 22 w 44"/>
                  <a:gd name="T25" fmla="*/ 41 h 50"/>
                  <a:gd name="T26" fmla="*/ 34 w 44"/>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0">
                    <a:moveTo>
                      <a:pt x="0" y="25"/>
                    </a:moveTo>
                    <a:cubicBezTo>
                      <a:pt x="0" y="24"/>
                      <a:pt x="0" y="24"/>
                      <a:pt x="0" y="24"/>
                    </a:cubicBezTo>
                    <a:cubicBezTo>
                      <a:pt x="0" y="10"/>
                      <a:pt x="9" y="0"/>
                      <a:pt x="22" y="0"/>
                    </a:cubicBezTo>
                    <a:cubicBezTo>
                      <a:pt x="35" y="0"/>
                      <a:pt x="44" y="10"/>
                      <a:pt x="44" y="24"/>
                    </a:cubicBezTo>
                    <a:cubicBezTo>
                      <a:pt x="44" y="25"/>
                      <a:pt x="44" y="25"/>
                      <a:pt x="44" y="25"/>
                    </a:cubicBezTo>
                    <a:cubicBezTo>
                      <a:pt x="44" y="39"/>
                      <a:pt x="35" y="50"/>
                      <a:pt x="22" y="50"/>
                    </a:cubicBezTo>
                    <a:cubicBezTo>
                      <a:pt x="9" y="50"/>
                      <a:pt x="0" y="40"/>
                      <a:pt x="0" y="25"/>
                    </a:cubicBezTo>
                    <a:close/>
                    <a:moveTo>
                      <a:pt x="34" y="25"/>
                    </a:moveTo>
                    <a:cubicBezTo>
                      <a:pt x="34" y="25"/>
                      <a:pt x="34" y="25"/>
                      <a:pt x="34" y="25"/>
                    </a:cubicBezTo>
                    <a:cubicBezTo>
                      <a:pt x="34" y="16"/>
                      <a:pt x="29" y="9"/>
                      <a:pt x="22" y="9"/>
                    </a:cubicBezTo>
                    <a:cubicBezTo>
                      <a:pt x="15" y="9"/>
                      <a:pt x="10" y="15"/>
                      <a:pt x="10" y="24"/>
                    </a:cubicBezTo>
                    <a:cubicBezTo>
                      <a:pt x="10" y="25"/>
                      <a:pt x="10" y="25"/>
                      <a:pt x="10" y="25"/>
                    </a:cubicBezTo>
                    <a:cubicBezTo>
                      <a:pt x="10" y="34"/>
                      <a:pt x="15" y="41"/>
                      <a:pt x="22" y="41"/>
                    </a:cubicBezTo>
                    <a:cubicBezTo>
                      <a:pt x="29" y="41"/>
                      <a:pt x="34" y="34"/>
                      <a:pt x="34" y="25"/>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2" name="Freeform 20">
                <a:extLst>
                  <a:ext uri="{FF2B5EF4-FFF2-40B4-BE49-F238E27FC236}">
                    <a16:creationId xmlns:a16="http://schemas.microsoft.com/office/drawing/2014/main" id="{71C1487D-9C73-4CD8-BB40-C83D94634375}"/>
                  </a:ext>
                </a:extLst>
              </p:cNvPr>
              <p:cNvSpPr>
                <a:spLocks/>
              </p:cNvSpPr>
              <p:nvPr/>
            </p:nvSpPr>
            <p:spPr bwMode="auto">
              <a:xfrm>
                <a:off x="6088617" y="2419850"/>
                <a:ext cx="53638" cy="71954"/>
              </a:xfrm>
              <a:custGeom>
                <a:avLst/>
                <a:gdLst>
                  <a:gd name="T0" fmla="*/ 0 w 38"/>
                  <a:gd name="T1" fmla="*/ 1 h 49"/>
                  <a:gd name="T2" fmla="*/ 10 w 38"/>
                  <a:gd name="T3" fmla="*/ 1 h 49"/>
                  <a:gd name="T4" fmla="*/ 10 w 38"/>
                  <a:gd name="T5" fmla="*/ 8 h 49"/>
                  <a:gd name="T6" fmla="*/ 23 w 38"/>
                  <a:gd name="T7" fmla="*/ 0 h 49"/>
                  <a:gd name="T8" fmla="*/ 38 w 38"/>
                  <a:gd name="T9" fmla="*/ 17 h 49"/>
                  <a:gd name="T10" fmla="*/ 38 w 38"/>
                  <a:gd name="T11" fmla="*/ 49 h 49"/>
                  <a:gd name="T12" fmla="*/ 28 w 38"/>
                  <a:gd name="T13" fmla="*/ 49 h 49"/>
                  <a:gd name="T14" fmla="*/ 28 w 38"/>
                  <a:gd name="T15" fmla="*/ 19 h 49"/>
                  <a:gd name="T16" fmla="*/ 19 w 38"/>
                  <a:gd name="T17" fmla="*/ 9 h 49"/>
                  <a:gd name="T18" fmla="*/ 10 w 38"/>
                  <a:gd name="T19" fmla="*/ 20 h 49"/>
                  <a:gd name="T20" fmla="*/ 10 w 38"/>
                  <a:gd name="T21" fmla="*/ 49 h 49"/>
                  <a:gd name="T22" fmla="*/ 0 w 38"/>
                  <a:gd name="T23" fmla="*/ 49 h 49"/>
                  <a:gd name="T24" fmla="*/ 0 w 38"/>
                  <a:gd name="T25"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9">
                    <a:moveTo>
                      <a:pt x="0" y="1"/>
                    </a:moveTo>
                    <a:cubicBezTo>
                      <a:pt x="10" y="1"/>
                      <a:pt x="10" y="1"/>
                      <a:pt x="10" y="1"/>
                    </a:cubicBezTo>
                    <a:cubicBezTo>
                      <a:pt x="10" y="8"/>
                      <a:pt x="10" y="8"/>
                      <a:pt x="10" y="8"/>
                    </a:cubicBezTo>
                    <a:cubicBezTo>
                      <a:pt x="13" y="3"/>
                      <a:pt x="17" y="0"/>
                      <a:pt x="23" y="0"/>
                    </a:cubicBezTo>
                    <a:cubicBezTo>
                      <a:pt x="33" y="0"/>
                      <a:pt x="38" y="6"/>
                      <a:pt x="38" y="17"/>
                    </a:cubicBezTo>
                    <a:cubicBezTo>
                      <a:pt x="38" y="49"/>
                      <a:pt x="38" y="49"/>
                      <a:pt x="38" y="49"/>
                    </a:cubicBezTo>
                    <a:cubicBezTo>
                      <a:pt x="28" y="49"/>
                      <a:pt x="28" y="49"/>
                      <a:pt x="28" y="49"/>
                    </a:cubicBezTo>
                    <a:cubicBezTo>
                      <a:pt x="28" y="19"/>
                      <a:pt x="28" y="19"/>
                      <a:pt x="28" y="19"/>
                    </a:cubicBezTo>
                    <a:cubicBezTo>
                      <a:pt x="28" y="13"/>
                      <a:pt x="25" y="9"/>
                      <a:pt x="19" y="9"/>
                    </a:cubicBezTo>
                    <a:cubicBezTo>
                      <a:pt x="14" y="9"/>
                      <a:pt x="10" y="13"/>
                      <a:pt x="10" y="20"/>
                    </a:cubicBezTo>
                    <a:cubicBezTo>
                      <a:pt x="10" y="49"/>
                      <a:pt x="10" y="49"/>
                      <a:pt x="10" y="49"/>
                    </a:cubicBezTo>
                    <a:cubicBezTo>
                      <a:pt x="0" y="49"/>
                      <a:pt x="0" y="49"/>
                      <a:pt x="0" y="49"/>
                    </a:cubicBezTo>
                    <a:lnTo>
                      <a:pt x="0" y="1"/>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3" name="Freeform 21">
                <a:extLst>
                  <a:ext uri="{FF2B5EF4-FFF2-40B4-BE49-F238E27FC236}">
                    <a16:creationId xmlns:a16="http://schemas.microsoft.com/office/drawing/2014/main" id="{2D206B47-7F1C-4229-A16B-1A5DCFE2C2CC}"/>
                  </a:ext>
                </a:extLst>
              </p:cNvPr>
              <p:cNvSpPr>
                <a:spLocks noEditPoints="1"/>
              </p:cNvSpPr>
              <p:nvPr/>
            </p:nvSpPr>
            <p:spPr bwMode="auto">
              <a:xfrm>
                <a:off x="6152067" y="2392377"/>
                <a:ext cx="24203" cy="26165"/>
              </a:xfrm>
              <a:custGeom>
                <a:avLst/>
                <a:gdLst>
                  <a:gd name="T0" fmla="*/ 0 w 17"/>
                  <a:gd name="T1" fmla="*/ 9 h 18"/>
                  <a:gd name="T2" fmla="*/ 0 w 17"/>
                  <a:gd name="T3" fmla="*/ 9 h 18"/>
                  <a:gd name="T4" fmla="*/ 8 w 17"/>
                  <a:gd name="T5" fmla="*/ 0 h 18"/>
                  <a:gd name="T6" fmla="*/ 17 w 17"/>
                  <a:gd name="T7" fmla="*/ 9 h 18"/>
                  <a:gd name="T8" fmla="*/ 17 w 17"/>
                  <a:gd name="T9" fmla="*/ 9 h 18"/>
                  <a:gd name="T10" fmla="*/ 8 w 17"/>
                  <a:gd name="T11" fmla="*/ 18 h 18"/>
                  <a:gd name="T12" fmla="*/ 0 w 17"/>
                  <a:gd name="T13" fmla="*/ 9 h 18"/>
                  <a:gd name="T14" fmla="*/ 16 w 17"/>
                  <a:gd name="T15" fmla="*/ 9 h 18"/>
                  <a:gd name="T16" fmla="*/ 16 w 17"/>
                  <a:gd name="T17" fmla="*/ 9 h 18"/>
                  <a:gd name="T18" fmla="*/ 8 w 17"/>
                  <a:gd name="T19" fmla="*/ 1 h 18"/>
                  <a:gd name="T20" fmla="*/ 1 w 17"/>
                  <a:gd name="T21" fmla="*/ 9 h 18"/>
                  <a:gd name="T22" fmla="*/ 1 w 17"/>
                  <a:gd name="T23" fmla="*/ 9 h 18"/>
                  <a:gd name="T24" fmla="*/ 8 w 17"/>
                  <a:gd name="T25" fmla="*/ 17 h 18"/>
                  <a:gd name="T26" fmla="*/ 16 w 17"/>
                  <a:gd name="T27" fmla="*/ 9 h 18"/>
                  <a:gd name="T28" fmla="*/ 5 w 17"/>
                  <a:gd name="T29" fmla="*/ 4 h 18"/>
                  <a:gd name="T30" fmla="*/ 9 w 17"/>
                  <a:gd name="T31" fmla="*/ 4 h 18"/>
                  <a:gd name="T32" fmla="*/ 12 w 17"/>
                  <a:gd name="T33" fmla="*/ 7 h 18"/>
                  <a:gd name="T34" fmla="*/ 12 w 17"/>
                  <a:gd name="T35" fmla="*/ 7 h 18"/>
                  <a:gd name="T36" fmla="*/ 10 w 17"/>
                  <a:gd name="T37" fmla="*/ 10 h 18"/>
                  <a:gd name="T38" fmla="*/ 13 w 17"/>
                  <a:gd name="T39" fmla="*/ 14 h 18"/>
                  <a:gd name="T40" fmla="*/ 10 w 17"/>
                  <a:gd name="T41" fmla="*/ 14 h 18"/>
                  <a:gd name="T42" fmla="*/ 8 w 17"/>
                  <a:gd name="T43" fmla="*/ 11 h 18"/>
                  <a:gd name="T44" fmla="*/ 7 w 17"/>
                  <a:gd name="T45" fmla="*/ 11 h 18"/>
                  <a:gd name="T46" fmla="*/ 7 w 17"/>
                  <a:gd name="T47" fmla="*/ 14 h 18"/>
                  <a:gd name="T48" fmla="*/ 5 w 17"/>
                  <a:gd name="T49" fmla="*/ 14 h 18"/>
                  <a:gd name="T50" fmla="*/ 5 w 17"/>
                  <a:gd name="T51" fmla="*/ 4 h 18"/>
                  <a:gd name="T52" fmla="*/ 8 w 17"/>
                  <a:gd name="T53" fmla="*/ 9 h 18"/>
                  <a:gd name="T54" fmla="*/ 10 w 17"/>
                  <a:gd name="T55" fmla="*/ 7 h 18"/>
                  <a:gd name="T56" fmla="*/ 8 w 17"/>
                  <a:gd name="T57" fmla="*/ 6 h 18"/>
                  <a:gd name="T58" fmla="*/ 7 w 17"/>
                  <a:gd name="T59" fmla="*/ 6 h 18"/>
                  <a:gd name="T60" fmla="*/ 7 w 17"/>
                  <a:gd name="T61" fmla="*/ 9 h 18"/>
                  <a:gd name="T62" fmla="*/ 8 w 17"/>
                  <a:gd name="T6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8">
                    <a:moveTo>
                      <a:pt x="0" y="9"/>
                    </a:moveTo>
                    <a:cubicBezTo>
                      <a:pt x="0" y="9"/>
                      <a:pt x="0" y="9"/>
                      <a:pt x="0" y="9"/>
                    </a:cubicBezTo>
                    <a:cubicBezTo>
                      <a:pt x="0" y="4"/>
                      <a:pt x="3" y="0"/>
                      <a:pt x="8" y="0"/>
                    </a:cubicBezTo>
                    <a:cubicBezTo>
                      <a:pt x="13" y="0"/>
                      <a:pt x="17" y="4"/>
                      <a:pt x="17" y="9"/>
                    </a:cubicBezTo>
                    <a:cubicBezTo>
                      <a:pt x="17" y="9"/>
                      <a:pt x="17" y="9"/>
                      <a:pt x="17" y="9"/>
                    </a:cubicBezTo>
                    <a:cubicBezTo>
                      <a:pt x="17" y="14"/>
                      <a:pt x="13" y="18"/>
                      <a:pt x="8" y="18"/>
                    </a:cubicBezTo>
                    <a:cubicBezTo>
                      <a:pt x="3" y="18"/>
                      <a:pt x="0" y="14"/>
                      <a:pt x="0" y="9"/>
                    </a:cubicBezTo>
                    <a:close/>
                    <a:moveTo>
                      <a:pt x="16" y="9"/>
                    </a:moveTo>
                    <a:cubicBezTo>
                      <a:pt x="16" y="9"/>
                      <a:pt x="16" y="9"/>
                      <a:pt x="16" y="9"/>
                    </a:cubicBezTo>
                    <a:cubicBezTo>
                      <a:pt x="16" y="4"/>
                      <a:pt x="13" y="1"/>
                      <a:pt x="8" y="1"/>
                    </a:cubicBezTo>
                    <a:cubicBezTo>
                      <a:pt x="4" y="1"/>
                      <a:pt x="1" y="4"/>
                      <a:pt x="1" y="9"/>
                    </a:cubicBezTo>
                    <a:cubicBezTo>
                      <a:pt x="1" y="9"/>
                      <a:pt x="1" y="9"/>
                      <a:pt x="1" y="9"/>
                    </a:cubicBezTo>
                    <a:cubicBezTo>
                      <a:pt x="1" y="14"/>
                      <a:pt x="4" y="17"/>
                      <a:pt x="8" y="17"/>
                    </a:cubicBezTo>
                    <a:cubicBezTo>
                      <a:pt x="12" y="17"/>
                      <a:pt x="16" y="14"/>
                      <a:pt x="16" y="9"/>
                    </a:cubicBezTo>
                    <a:close/>
                    <a:moveTo>
                      <a:pt x="5" y="4"/>
                    </a:moveTo>
                    <a:cubicBezTo>
                      <a:pt x="9" y="4"/>
                      <a:pt x="9" y="4"/>
                      <a:pt x="9" y="4"/>
                    </a:cubicBezTo>
                    <a:cubicBezTo>
                      <a:pt x="11" y="4"/>
                      <a:pt x="12" y="5"/>
                      <a:pt x="12" y="7"/>
                    </a:cubicBezTo>
                    <a:cubicBezTo>
                      <a:pt x="12" y="7"/>
                      <a:pt x="12" y="7"/>
                      <a:pt x="12" y="7"/>
                    </a:cubicBezTo>
                    <a:cubicBezTo>
                      <a:pt x="12" y="9"/>
                      <a:pt x="11" y="10"/>
                      <a:pt x="10" y="10"/>
                    </a:cubicBezTo>
                    <a:cubicBezTo>
                      <a:pt x="13" y="14"/>
                      <a:pt x="13" y="14"/>
                      <a:pt x="13" y="14"/>
                    </a:cubicBezTo>
                    <a:cubicBezTo>
                      <a:pt x="10" y="14"/>
                      <a:pt x="10" y="14"/>
                      <a:pt x="10" y="14"/>
                    </a:cubicBezTo>
                    <a:cubicBezTo>
                      <a:pt x="8" y="11"/>
                      <a:pt x="8" y="11"/>
                      <a:pt x="8" y="11"/>
                    </a:cubicBezTo>
                    <a:cubicBezTo>
                      <a:pt x="7" y="11"/>
                      <a:pt x="7" y="11"/>
                      <a:pt x="7" y="11"/>
                    </a:cubicBezTo>
                    <a:cubicBezTo>
                      <a:pt x="7" y="14"/>
                      <a:pt x="7" y="14"/>
                      <a:pt x="7" y="14"/>
                    </a:cubicBezTo>
                    <a:cubicBezTo>
                      <a:pt x="5" y="14"/>
                      <a:pt x="5" y="14"/>
                      <a:pt x="5" y="14"/>
                    </a:cubicBezTo>
                    <a:lnTo>
                      <a:pt x="5" y="4"/>
                    </a:lnTo>
                    <a:close/>
                    <a:moveTo>
                      <a:pt x="8" y="9"/>
                    </a:moveTo>
                    <a:cubicBezTo>
                      <a:pt x="9" y="9"/>
                      <a:pt x="10" y="8"/>
                      <a:pt x="10" y="7"/>
                    </a:cubicBezTo>
                    <a:cubicBezTo>
                      <a:pt x="10" y="6"/>
                      <a:pt x="9" y="6"/>
                      <a:pt x="8" y="6"/>
                    </a:cubicBezTo>
                    <a:cubicBezTo>
                      <a:pt x="7" y="6"/>
                      <a:pt x="7" y="6"/>
                      <a:pt x="7" y="6"/>
                    </a:cubicBezTo>
                    <a:cubicBezTo>
                      <a:pt x="7" y="9"/>
                      <a:pt x="7" y="9"/>
                      <a:pt x="7" y="9"/>
                    </a:cubicBezTo>
                    <a:lnTo>
                      <a:pt x="8" y="9"/>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4" name="Freeform 22">
                <a:extLst>
                  <a:ext uri="{FF2B5EF4-FFF2-40B4-BE49-F238E27FC236}">
                    <a16:creationId xmlns:a16="http://schemas.microsoft.com/office/drawing/2014/main" id="{7365D945-141A-42AD-AD13-A49E77AD5FD7}"/>
                  </a:ext>
                </a:extLst>
              </p:cNvPr>
              <p:cNvSpPr>
                <a:spLocks/>
              </p:cNvSpPr>
              <p:nvPr/>
            </p:nvSpPr>
            <p:spPr bwMode="auto">
              <a:xfrm>
                <a:off x="6217479" y="2396956"/>
                <a:ext cx="68683" cy="96156"/>
              </a:xfrm>
              <a:custGeom>
                <a:avLst/>
                <a:gdLst>
                  <a:gd name="T0" fmla="*/ 0 w 49"/>
                  <a:gd name="T1" fmla="*/ 33 h 66"/>
                  <a:gd name="T2" fmla="*/ 0 w 49"/>
                  <a:gd name="T3" fmla="*/ 33 h 66"/>
                  <a:gd name="T4" fmla="*/ 28 w 49"/>
                  <a:gd name="T5" fmla="*/ 0 h 66"/>
                  <a:gd name="T6" fmla="*/ 48 w 49"/>
                  <a:gd name="T7" fmla="*/ 8 h 66"/>
                  <a:gd name="T8" fmla="*/ 42 w 49"/>
                  <a:gd name="T9" fmla="*/ 16 h 66"/>
                  <a:gd name="T10" fmla="*/ 28 w 49"/>
                  <a:gd name="T11" fmla="*/ 10 h 66"/>
                  <a:gd name="T12" fmla="*/ 11 w 49"/>
                  <a:gd name="T13" fmla="*/ 33 h 66"/>
                  <a:gd name="T14" fmla="*/ 11 w 49"/>
                  <a:gd name="T15" fmla="*/ 33 h 66"/>
                  <a:gd name="T16" fmla="*/ 28 w 49"/>
                  <a:gd name="T17" fmla="*/ 56 h 66"/>
                  <a:gd name="T18" fmla="*/ 42 w 49"/>
                  <a:gd name="T19" fmla="*/ 49 h 66"/>
                  <a:gd name="T20" fmla="*/ 49 w 49"/>
                  <a:gd name="T21" fmla="*/ 57 h 66"/>
                  <a:gd name="T22" fmla="*/ 28 w 49"/>
                  <a:gd name="T23" fmla="*/ 66 h 66"/>
                  <a:gd name="T24" fmla="*/ 0 w 49"/>
                  <a:gd name="T25"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66">
                    <a:moveTo>
                      <a:pt x="0" y="33"/>
                    </a:moveTo>
                    <a:cubicBezTo>
                      <a:pt x="0" y="33"/>
                      <a:pt x="0" y="33"/>
                      <a:pt x="0" y="33"/>
                    </a:cubicBezTo>
                    <a:cubicBezTo>
                      <a:pt x="0" y="13"/>
                      <a:pt x="12" y="0"/>
                      <a:pt x="28" y="0"/>
                    </a:cubicBezTo>
                    <a:cubicBezTo>
                      <a:pt x="37" y="0"/>
                      <a:pt x="43" y="3"/>
                      <a:pt x="48" y="8"/>
                    </a:cubicBezTo>
                    <a:cubicBezTo>
                      <a:pt x="42" y="16"/>
                      <a:pt x="42" y="16"/>
                      <a:pt x="42" y="16"/>
                    </a:cubicBezTo>
                    <a:cubicBezTo>
                      <a:pt x="38" y="13"/>
                      <a:pt x="34" y="10"/>
                      <a:pt x="28" y="10"/>
                    </a:cubicBezTo>
                    <a:cubicBezTo>
                      <a:pt x="18" y="10"/>
                      <a:pt x="11" y="19"/>
                      <a:pt x="11" y="33"/>
                    </a:cubicBezTo>
                    <a:cubicBezTo>
                      <a:pt x="11" y="33"/>
                      <a:pt x="11" y="33"/>
                      <a:pt x="11" y="33"/>
                    </a:cubicBezTo>
                    <a:cubicBezTo>
                      <a:pt x="11" y="47"/>
                      <a:pt x="18" y="56"/>
                      <a:pt x="28" y="56"/>
                    </a:cubicBezTo>
                    <a:cubicBezTo>
                      <a:pt x="34" y="56"/>
                      <a:pt x="38" y="53"/>
                      <a:pt x="42" y="49"/>
                    </a:cubicBezTo>
                    <a:cubicBezTo>
                      <a:pt x="49" y="57"/>
                      <a:pt x="49" y="57"/>
                      <a:pt x="49" y="57"/>
                    </a:cubicBezTo>
                    <a:cubicBezTo>
                      <a:pt x="43" y="63"/>
                      <a:pt x="37" y="66"/>
                      <a:pt x="28" y="66"/>
                    </a:cubicBezTo>
                    <a:cubicBezTo>
                      <a:pt x="11" y="66"/>
                      <a:pt x="0" y="53"/>
                      <a:pt x="0" y="33"/>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5" name="Rectangle 23">
                <a:extLst>
                  <a:ext uri="{FF2B5EF4-FFF2-40B4-BE49-F238E27FC236}">
                    <a16:creationId xmlns:a16="http://schemas.microsoft.com/office/drawing/2014/main" id="{C72B8AB4-DE7A-4E06-BC88-691C0A2FA8B4}"/>
                  </a:ext>
                </a:extLst>
              </p:cNvPr>
              <p:cNvSpPr>
                <a:spLocks noChangeArrowheads="1"/>
              </p:cNvSpPr>
              <p:nvPr/>
            </p:nvSpPr>
            <p:spPr bwMode="auto">
              <a:xfrm>
                <a:off x="6299245" y="2394994"/>
                <a:ext cx="13737" cy="96810"/>
              </a:xfrm>
              <a:prstGeom prst="rect">
                <a:avLst/>
              </a:prstGeom>
              <a:solidFill>
                <a:srgbClr val="000000"/>
              </a:solidFill>
              <a:ln w="9525">
                <a:noFill/>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6" name="Freeform 24">
                <a:extLst>
                  <a:ext uri="{FF2B5EF4-FFF2-40B4-BE49-F238E27FC236}">
                    <a16:creationId xmlns:a16="http://schemas.microsoft.com/office/drawing/2014/main" id="{215319E0-AD2D-44DD-B8D3-BA1A600DD655}"/>
                  </a:ext>
                </a:extLst>
              </p:cNvPr>
              <p:cNvSpPr>
                <a:spLocks noEditPoints="1"/>
              </p:cNvSpPr>
              <p:nvPr/>
            </p:nvSpPr>
            <p:spPr bwMode="auto">
              <a:xfrm>
                <a:off x="6327372" y="2419850"/>
                <a:ext cx="63450" cy="73262"/>
              </a:xfrm>
              <a:custGeom>
                <a:avLst/>
                <a:gdLst>
                  <a:gd name="T0" fmla="*/ 0 w 45"/>
                  <a:gd name="T1" fmla="*/ 25 h 50"/>
                  <a:gd name="T2" fmla="*/ 0 w 45"/>
                  <a:gd name="T3" fmla="*/ 24 h 50"/>
                  <a:gd name="T4" fmla="*/ 23 w 45"/>
                  <a:gd name="T5" fmla="*/ 0 h 50"/>
                  <a:gd name="T6" fmla="*/ 45 w 45"/>
                  <a:gd name="T7" fmla="*/ 24 h 50"/>
                  <a:gd name="T8" fmla="*/ 45 w 45"/>
                  <a:gd name="T9" fmla="*/ 25 h 50"/>
                  <a:gd name="T10" fmla="*/ 22 w 45"/>
                  <a:gd name="T11" fmla="*/ 50 h 50"/>
                  <a:gd name="T12" fmla="*/ 0 w 45"/>
                  <a:gd name="T13" fmla="*/ 25 h 50"/>
                  <a:gd name="T14" fmla="*/ 34 w 45"/>
                  <a:gd name="T15" fmla="*/ 25 h 50"/>
                  <a:gd name="T16" fmla="*/ 34 w 45"/>
                  <a:gd name="T17" fmla="*/ 25 h 50"/>
                  <a:gd name="T18" fmla="*/ 22 w 45"/>
                  <a:gd name="T19" fmla="*/ 9 h 50"/>
                  <a:gd name="T20" fmla="*/ 11 w 45"/>
                  <a:gd name="T21" fmla="*/ 24 h 50"/>
                  <a:gd name="T22" fmla="*/ 11 w 45"/>
                  <a:gd name="T23" fmla="*/ 25 h 50"/>
                  <a:gd name="T24" fmla="*/ 23 w 45"/>
                  <a:gd name="T25" fmla="*/ 41 h 50"/>
                  <a:gd name="T26" fmla="*/ 34 w 45"/>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0" y="25"/>
                    </a:moveTo>
                    <a:cubicBezTo>
                      <a:pt x="0" y="24"/>
                      <a:pt x="0" y="24"/>
                      <a:pt x="0" y="24"/>
                    </a:cubicBezTo>
                    <a:cubicBezTo>
                      <a:pt x="0" y="10"/>
                      <a:pt x="10" y="0"/>
                      <a:pt x="23" y="0"/>
                    </a:cubicBezTo>
                    <a:cubicBezTo>
                      <a:pt x="35" y="0"/>
                      <a:pt x="45" y="10"/>
                      <a:pt x="45" y="24"/>
                    </a:cubicBezTo>
                    <a:cubicBezTo>
                      <a:pt x="45" y="25"/>
                      <a:pt x="45" y="25"/>
                      <a:pt x="45" y="25"/>
                    </a:cubicBezTo>
                    <a:cubicBezTo>
                      <a:pt x="45" y="39"/>
                      <a:pt x="35" y="50"/>
                      <a:pt x="22" y="50"/>
                    </a:cubicBezTo>
                    <a:cubicBezTo>
                      <a:pt x="10" y="50"/>
                      <a:pt x="0" y="40"/>
                      <a:pt x="0" y="25"/>
                    </a:cubicBezTo>
                    <a:close/>
                    <a:moveTo>
                      <a:pt x="34" y="25"/>
                    </a:moveTo>
                    <a:cubicBezTo>
                      <a:pt x="34" y="25"/>
                      <a:pt x="34" y="25"/>
                      <a:pt x="34" y="25"/>
                    </a:cubicBezTo>
                    <a:cubicBezTo>
                      <a:pt x="34" y="16"/>
                      <a:pt x="29" y="9"/>
                      <a:pt x="22" y="9"/>
                    </a:cubicBezTo>
                    <a:cubicBezTo>
                      <a:pt x="15" y="9"/>
                      <a:pt x="11" y="15"/>
                      <a:pt x="11" y="24"/>
                    </a:cubicBezTo>
                    <a:cubicBezTo>
                      <a:pt x="11" y="25"/>
                      <a:pt x="11" y="25"/>
                      <a:pt x="11" y="25"/>
                    </a:cubicBezTo>
                    <a:cubicBezTo>
                      <a:pt x="11" y="34"/>
                      <a:pt x="16" y="41"/>
                      <a:pt x="23" y="41"/>
                    </a:cubicBezTo>
                    <a:cubicBezTo>
                      <a:pt x="30" y="41"/>
                      <a:pt x="34" y="34"/>
                      <a:pt x="34" y="25"/>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7" name="Freeform 25">
                <a:extLst>
                  <a:ext uri="{FF2B5EF4-FFF2-40B4-BE49-F238E27FC236}">
                    <a16:creationId xmlns:a16="http://schemas.microsoft.com/office/drawing/2014/main" id="{F48C8CE5-AE63-4EDA-B2E0-3844B5E9D36D}"/>
                  </a:ext>
                </a:extLst>
              </p:cNvPr>
              <p:cNvSpPr>
                <a:spLocks/>
              </p:cNvSpPr>
              <p:nvPr/>
            </p:nvSpPr>
            <p:spPr bwMode="auto">
              <a:xfrm>
                <a:off x="6403905" y="2421812"/>
                <a:ext cx="53638" cy="71300"/>
              </a:xfrm>
              <a:custGeom>
                <a:avLst/>
                <a:gdLst>
                  <a:gd name="T0" fmla="*/ 0 w 38"/>
                  <a:gd name="T1" fmla="*/ 32 h 49"/>
                  <a:gd name="T2" fmla="*/ 0 w 38"/>
                  <a:gd name="T3" fmla="*/ 0 h 49"/>
                  <a:gd name="T4" fmla="*/ 10 w 38"/>
                  <a:gd name="T5" fmla="*/ 0 h 49"/>
                  <a:gd name="T6" fmla="*/ 10 w 38"/>
                  <a:gd name="T7" fmla="*/ 29 h 49"/>
                  <a:gd name="T8" fmla="*/ 19 w 38"/>
                  <a:gd name="T9" fmla="*/ 40 h 49"/>
                  <a:gd name="T10" fmla="*/ 28 w 38"/>
                  <a:gd name="T11" fmla="*/ 29 h 49"/>
                  <a:gd name="T12" fmla="*/ 28 w 38"/>
                  <a:gd name="T13" fmla="*/ 0 h 49"/>
                  <a:gd name="T14" fmla="*/ 38 w 38"/>
                  <a:gd name="T15" fmla="*/ 0 h 49"/>
                  <a:gd name="T16" fmla="*/ 38 w 38"/>
                  <a:gd name="T17" fmla="*/ 48 h 49"/>
                  <a:gd name="T18" fmla="*/ 28 w 38"/>
                  <a:gd name="T19" fmla="*/ 48 h 49"/>
                  <a:gd name="T20" fmla="*/ 28 w 38"/>
                  <a:gd name="T21" fmla="*/ 41 h 49"/>
                  <a:gd name="T22" fmla="*/ 15 w 38"/>
                  <a:gd name="T23" fmla="*/ 49 h 49"/>
                  <a:gd name="T24" fmla="*/ 0 w 38"/>
                  <a:gd name="T25"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9">
                    <a:moveTo>
                      <a:pt x="0" y="32"/>
                    </a:moveTo>
                    <a:cubicBezTo>
                      <a:pt x="0" y="0"/>
                      <a:pt x="0" y="0"/>
                      <a:pt x="0" y="0"/>
                    </a:cubicBezTo>
                    <a:cubicBezTo>
                      <a:pt x="10" y="0"/>
                      <a:pt x="10" y="0"/>
                      <a:pt x="10" y="0"/>
                    </a:cubicBezTo>
                    <a:cubicBezTo>
                      <a:pt x="10" y="29"/>
                      <a:pt x="10" y="29"/>
                      <a:pt x="10" y="29"/>
                    </a:cubicBezTo>
                    <a:cubicBezTo>
                      <a:pt x="10" y="36"/>
                      <a:pt x="13" y="40"/>
                      <a:pt x="19" y="40"/>
                    </a:cubicBezTo>
                    <a:cubicBezTo>
                      <a:pt x="24" y="40"/>
                      <a:pt x="28" y="35"/>
                      <a:pt x="28" y="29"/>
                    </a:cubicBezTo>
                    <a:cubicBezTo>
                      <a:pt x="28" y="0"/>
                      <a:pt x="28" y="0"/>
                      <a:pt x="28" y="0"/>
                    </a:cubicBezTo>
                    <a:cubicBezTo>
                      <a:pt x="38" y="0"/>
                      <a:pt x="38" y="0"/>
                      <a:pt x="38" y="0"/>
                    </a:cubicBezTo>
                    <a:cubicBezTo>
                      <a:pt x="38" y="48"/>
                      <a:pt x="38" y="48"/>
                      <a:pt x="38" y="48"/>
                    </a:cubicBezTo>
                    <a:cubicBezTo>
                      <a:pt x="28" y="48"/>
                      <a:pt x="28" y="48"/>
                      <a:pt x="28" y="48"/>
                    </a:cubicBezTo>
                    <a:cubicBezTo>
                      <a:pt x="28" y="41"/>
                      <a:pt x="28" y="41"/>
                      <a:pt x="28" y="41"/>
                    </a:cubicBezTo>
                    <a:cubicBezTo>
                      <a:pt x="25" y="45"/>
                      <a:pt x="21" y="49"/>
                      <a:pt x="15" y="49"/>
                    </a:cubicBezTo>
                    <a:cubicBezTo>
                      <a:pt x="5" y="49"/>
                      <a:pt x="0" y="42"/>
                      <a:pt x="0" y="32"/>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8" name="Freeform 26">
                <a:extLst>
                  <a:ext uri="{FF2B5EF4-FFF2-40B4-BE49-F238E27FC236}">
                    <a16:creationId xmlns:a16="http://schemas.microsoft.com/office/drawing/2014/main" id="{AF9809FF-91DB-4D2F-925D-2137E26B465A}"/>
                  </a:ext>
                </a:extLst>
              </p:cNvPr>
              <p:cNvSpPr>
                <a:spLocks noEditPoints="1"/>
              </p:cNvSpPr>
              <p:nvPr/>
            </p:nvSpPr>
            <p:spPr bwMode="auto">
              <a:xfrm>
                <a:off x="6471279" y="2394994"/>
                <a:ext cx="60834" cy="98118"/>
              </a:xfrm>
              <a:custGeom>
                <a:avLst/>
                <a:gdLst>
                  <a:gd name="T0" fmla="*/ 0 w 43"/>
                  <a:gd name="T1" fmla="*/ 42 h 67"/>
                  <a:gd name="T2" fmla="*/ 0 w 43"/>
                  <a:gd name="T3" fmla="*/ 41 h 67"/>
                  <a:gd name="T4" fmla="*/ 19 w 43"/>
                  <a:gd name="T5" fmla="*/ 17 h 67"/>
                  <a:gd name="T6" fmla="*/ 33 w 43"/>
                  <a:gd name="T7" fmla="*/ 25 h 67"/>
                  <a:gd name="T8" fmla="*/ 33 w 43"/>
                  <a:gd name="T9" fmla="*/ 0 h 67"/>
                  <a:gd name="T10" fmla="*/ 43 w 43"/>
                  <a:gd name="T11" fmla="*/ 0 h 67"/>
                  <a:gd name="T12" fmla="*/ 43 w 43"/>
                  <a:gd name="T13" fmla="*/ 66 h 67"/>
                  <a:gd name="T14" fmla="*/ 33 w 43"/>
                  <a:gd name="T15" fmla="*/ 66 h 67"/>
                  <a:gd name="T16" fmla="*/ 33 w 43"/>
                  <a:gd name="T17" fmla="*/ 58 h 67"/>
                  <a:gd name="T18" fmla="*/ 19 w 43"/>
                  <a:gd name="T19" fmla="*/ 67 h 67"/>
                  <a:gd name="T20" fmla="*/ 0 w 43"/>
                  <a:gd name="T21" fmla="*/ 42 h 67"/>
                  <a:gd name="T22" fmla="*/ 33 w 43"/>
                  <a:gd name="T23" fmla="*/ 42 h 67"/>
                  <a:gd name="T24" fmla="*/ 33 w 43"/>
                  <a:gd name="T25" fmla="*/ 41 h 67"/>
                  <a:gd name="T26" fmla="*/ 21 w 43"/>
                  <a:gd name="T27" fmla="*/ 26 h 67"/>
                  <a:gd name="T28" fmla="*/ 10 w 43"/>
                  <a:gd name="T29" fmla="*/ 41 h 67"/>
                  <a:gd name="T30" fmla="*/ 10 w 43"/>
                  <a:gd name="T31" fmla="*/ 42 h 67"/>
                  <a:gd name="T32" fmla="*/ 21 w 43"/>
                  <a:gd name="T33" fmla="*/ 58 h 67"/>
                  <a:gd name="T34" fmla="*/ 33 w 43"/>
                  <a:gd name="T35" fmla="*/ 4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67">
                    <a:moveTo>
                      <a:pt x="0" y="42"/>
                    </a:moveTo>
                    <a:cubicBezTo>
                      <a:pt x="0" y="41"/>
                      <a:pt x="0" y="41"/>
                      <a:pt x="0" y="41"/>
                    </a:cubicBezTo>
                    <a:cubicBezTo>
                      <a:pt x="0" y="25"/>
                      <a:pt x="9" y="17"/>
                      <a:pt x="19" y="17"/>
                    </a:cubicBezTo>
                    <a:cubicBezTo>
                      <a:pt x="26" y="17"/>
                      <a:pt x="30" y="21"/>
                      <a:pt x="33" y="25"/>
                    </a:cubicBezTo>
                    <a:cubicBezTo>
                      <a:pt x="33" y="0"/>
                      <a:pt x="33" y="0"/>
                      <a:pt x="33" y="0"/>
                    </a:cubicBezTo>
                    <a:cubicBezTo>
                      <a:pt x="43" y="0"/>
                      <a:pt x="43" y="0"/>
                      <a:pt x="43" y="0"/>
                    </a:cubicBezTo>
                    <a:cubicBezTo>
                      <a:pt x="43" y="66"/>
                      <a:pt x="43" y="66"/>
                      <a:pt x="43" y="66"/>
                    </a:cubicBezTo>
                    <a:cubicBezTo>
                      <a:pt x="33" y="66"/>
                      <a:pt x="33" y="66"/>
                      <a:pt x="33" y="66"/>
                    </a:cubicBezTo>
                    <a:cubicBezTo>
                      <a:pt x="33" y="58"/>
                      <a:pt x="33" y="58"/>
                      <a:pt x="33" y="58"/>
                    </a:cubicBezTo>
                    <a:cubicBezTo>
                      <a:pt x="30" y="63"/>
                      <a:pt x="25" y="67"/>
                      <a:pt x="19" y="67"/>
                    </a:cubicBezTo>
                    <a:cubicBezTo>
                      <a:pt x="9" y="67"/>
                      <a:pt x="0" y="59"/>
                      <a:pt x="0" y="42"/>
                    </a:cubicBezTo>
                    <a:close/>
                    <a:moveTo>
                      <a:pt x="33" y="42"/>
                    </a:moveTo>
                    <a:cubicBezTo>
                      <a:pt x="33" y="41"/>
                      <a:pt x="33" y="41"/>
                      <a:pt x="33" y="41"/>
                    </a:cubicBezTo>
                    <a:cubicBezTo>
                      <a:pt x="33" y="32"/>
                      <a:pt x="28" y="26"/>
                      <a:pt x="21" y="26"/>
                    </a:cubicBezTo>
                    <a:cubicBezTo>
                      <a:pt x="15" y="26"/>
                      <a:pt x="10" y="32"/>
                      <a:pt x="10" y="41"/>
                    </a:cubicBezTo>
                    <a:cubicBezTo>
                      <a:pt x="10" y="42"/>
                      <a:pt x="10" y="42"/>
                      <a:pt x="10" y="42"/>
                    </a:cubicBezTo>
                    <a:cubicBezTo>
                      <a:pt x="10" y="52"/>
                      <a:pt x="15" y="58"/>
                      <a:pt x="21" y="58"/>
                    </a:cubicBezTo>
                    <a:cubicBezTo>
                      <a:pt x="28" y="58"/>
                      <a:pt x="33" y="52"/>
                      <a:pt x="33" y="42"/>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grpSp>
      <p:sp>
        <p:nvSpPr>
          <p:cNvPr id="109" name="TextBox 108">
            <a:extLst>
              <a:ext uri="{FF2B5EF4-FFF2-40B4-BE49-F238E27FC236}">
                <a16:creationId xmlns:a16="http://schemas.microsoft.com/office/drawing/2014/main" id="{3B9254AE-A08B-4874-A451-2CC1FE330521}"/>
              </a:ext>
            </a:extLst>
          </p:cNvPr>
          <p:cNvSpPr txBox="1"/>
          <p:nvPr/>
        </p:nvSpPr>
        <p:spPr>
          <a:xfrm>
            <a:off x="3024622" y="5098486"/>
            <a:ext cx="2393188"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Real-time audio video and peripheral support</a:t>
            </a:r>
          </a:p>
        </p:txBody>
      </p:sp>
      <p:cxnSp>
        <p:nvCxnSpPr>
          <p:cNvPr id="110" name="Straight Connector 109">
            <a:extLst>
              <a:ext uri="{FF2B5EF4-FFF2-40B4-BE49-F238E27FC236}">
                <a16:creationId xmlns:a16="http://schemas.microsoft.com/office/drawing/2014/main" id="{F2AE404A-5A5A-4281-879B-F7C00008ECD4}"/>
              </a:ext>
            </a:extLst>
          </p:cNvPr>
          <p:cNvCxnSpPr>
            <a:cxnSpLocks/>
          </p:cNvCxnSpPr>
          <p:nvPr/>
        </p:nvCxnSpPr>
        <p:spPr bwMode="gray">
          <a:xfrm>
            <a:off x="1846127" y="5926405"/>
            <a:ext cx="8640096" cy="0"/>
          </a:xfrm>
          <a:prstGeom prst="line">
            <a:avLst/>
          </a:prstGeom>
          <a:ln w="6350">
            <a:solidFill>
              <a:schemeClr val="bg2">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AE8551F-702E-41CE-A7C1-991021184805}"/>
              </a:ext>
            </a:extLst>
          </p:cNvPr>
          <p:cNvSpPr txBox="1"/>
          <p:nvPr/>
        </p:nvSpPr>
        <p:spPr>
          <a:xfrm>
            <a:off x="7846682" y="5098486"/>
            <a:ext cx="2393188"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Hybrid environment support</a:t>
            </a:r>
          </a:p>
        </p:txBody>
      </p:sp>
      <p:cxnSp>
        <p:nvCxnSpPr>
          <p:cNvPr id="112" name="Straight Connector 111">
            <a:extLst>
              <a:ext uri="{FF2B5EF4-FFF2-40B4-BE49-F238E27FC236}">
                <a16:creationId xmlns:a16="http://schemas.microsoft.com/office/drawing/2014/main" id="{AF1F250C-6A55-439C-8CD2-805CBAFC6F05}"/>
              </a:ext>
            </a:extLst>
          </p:cNvPr>
          <p:cNvCxnSpPr>
            <a:cxnSpLocks/>
          </p:cNvCxnSpPr>
          <p:nvPr/>
        </p:nvCxnSpPr>
        <p:spPr bwMode="gray">
          <a:xfrm>
            <a:off x="1880093" y="2860901"/>
            <a:ext cx="8572164" cy="0"/>
          </a:xfrm>
          <a:prstGeom prst="line">
            <a:avLst/>
          </a:prstGeom>
          <a:ln w="6350">
            <a:solidFill>
              <a:schemeClr val="bg2">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14" name="Graphic 113">
            <a:extLst>
              <a:ext uri="{FF2B5EF4-FFF2-40B4-BE49-F238E27FC236}">
                <a16:creationId xmlns:a16="http://schemas.microsoft.com/office/drawing/2014/main" id="{0CC27953-AE81-4F61-85FB-F5AE38D782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8274" y="5124030"/>
            <a:ext cx="733292" cy="419869"/>
          </a:xfrm>
          <a:prstGeom prst="rect">
            <a:avLst/>
          </a:prstGeom>
        </p:spPr>
      </p:pic>
      <p:sp>
        <p:nvSpPr>
          <p:cNvPr id="2" name="Title 1">
            <a:extLst>
              <a:ext uri="{FF2B5EF4-FFF2-40B4-BE49-F238E27FC236}">
                <a16:creationId xmlns:a16="http://schemas.microsoft.com/office/drawing/2014/main" id="{E36B7666-C024-425A-8939-08506C024FDE}"/>
              </a:ext>
            </a:extLst>
          </p:cNvPr>
          <p:cNvSpPr>
            <a:spLocks noGrp="1"/>
          </p:cNvSpPr>
          <p:nvPr>
            <p:ph type="title"/>
          </p:nvPr>
        </p:nvSpPr>
        <p:spPr/>
        <p:txBody>
          <a:bodyPr/>
          <a:lstStyle/>
          <a:p>
            <a:r>
              <a:rPr lang="en-US" spc="-150"/>
              <a:t>VMware Horizon Cloud on Microsoft Azure</a:t>
            </a:r>
            <a:endParaRPr lang="en-US"/>
          </a:p>
        </p:txBody>
      </p:sp>
      <p:grpSp>
        <p:nvGrpSpPr>
          <p:cNvPr id="3" name="Group 2">
            <a:extLst>
              <a:ext uri="{FF2B5EF4-FFF2-40B4-BE49-F238E27FC236}">
                <a16:creationId xmlns:a16="http://schemas.microsoft.com/office/drawing/2014/main" id="{A3928A5B-427C-4DE4-9F0D-FFEDA4502EE3}"/>
              </a:ext>
            </a:extLst>
          </p:cNvPr>
          <p:cNvGrpSpPr/>
          <p:nvPr/>
        </p:nvGrpSpPr>
        <p:grpSpPr>
          <a:xfrm>
            <a:off x="2108953" y="4026764"/>
            <a:ext cx="709168" cy="628920"/>
            <a:chOff x="1967452" y="4018757"/>
            <a:chExt cx="778139" cy="690088"/>
          </a:xfrm>
        </p:grpSpPr>
        <p:sp>
          <p:nvSpPr>
            <p:cNvPr id="62" name="Freeform 5">
              <a:extLst>
                <a:ext uri="{FF2B5EF4-FFF2-40B4-BE49-F238E27FC236}">
                  <a16:creationId xmlns:a16="http://schemas.microsoft.com/office/drawing/2014/main" id="{22C890F2-2F34-44F2-AC51-298D7CB2333C}"/>
                </a:ext>
              </a:extLst>
            </p:cNvPr>
            <p:cNvSpPr>
              <a:spLocks/>
            </p:cNvSpPr>
            <p:nvPr/>
          </p:nvSpPr>
          <p:spPr bwMode="auto">
            <a:xfrm>
              <a:off x="1967452" y="4018757"/>
              <a:ext cx="778139" cy="543589"/>
            </a:xfrm>
            <a:custGeom>
              <a:avLst/>
              <a:gdLst>
                <a:gd name="T0" fmla="*/ 0 w 661"/>
                <a:gd name="T1" fmla="*/ 304 h 456"/>
                <a:gd name="T2" fmla="*/ 82 w 661"/>
                <a:gd name="T3" fmla="*/ 192 h 456"/>
                <a:gd name="T4" fmla="*/ 93 w 661"/>
                <a:gd name="T5" fmla="*/ 179 h 456"/>
                <a:gd name="T6" fmla="*/ 125 w 661"/>
                <a:gd name="T7" fmla="*/ 87 h 456"/>
                <a:gd name="T8" fmla="*/ 209 w 661"/>
                <a:gd name="T9" fmla="*/ 16 h 456"/>
                <a:gd name="T10" fmla="*/ 294 w 661"/>
                <a:gd name="T11" fmla="*/ 0 h 456"/>
                <a:gd name="T12" fmla="*/ 393 w 661"/>
                <a:gd name="T13" fmla="*/ 34 h 456"/>
                <a:gd name="T14" fmla="*/ 458 w 661"/>
                <a:gd name="T15" fmla="*/ 106 h 456"/>
                <a:gd name="T16" fmla="*/ 466 w 661"/>
                <a:gd name="T17" fmla="*/ 111 h 456"/>
                <a:gd name="T18" fmla="*/ 494 w 661"/>
                <a:gd name="T19" fmla="*/ 112 h 456"/>
                <a:gd name="T20" fmla="*/ 647 w 661"/>
                <a:gd name="T21" fmla="*/ 218 h 456"/>
                <a:gd name="T22" fmla="*/ 660 w 661"/>
                <a:gd name="T23" fmla="*/ 276 h 456"/>
                <a:gd name="T24" fmla="*/ 655 w 661"/>
                <a:gd name="T25" fmla="*/ 328 h 456"/>
                <a:gd name="T26" fmla="*/ 609 w 661"/>
                <a:gd name="T27" fmla="*/ 411 h 456"/>
                <a:gd name="T28" fmla="*/ 566 w 661"/>
                <a:gd name="T29" fmla="*/ 442 h 456"/>
                <a:gd name="T30" fmla="*/ 551 w 661"/>
                <a:gd name="T31" fmla="*/ 442 h 456"/>
                <a:gd name="T32" fmla="*/ 553 w 661"/>
                <a:gd name="T33" fmla="*/ 423 h 456"/>
                <a:gd name="T34" fmla="*/ 601 w 661"/>
                <a:gd name="T35" fmla="*/ 385 h 456"/>
                <a:gd name="T36" fmla="*/ 634 w 661"/>
                <a:gd name="T37" fmla="*/ 319 h 456"/>
                <a:gd name="T38" fmla="*/ 637 w 661"/>
                <a:gd name="T39" fmla="*/ 281 h 456"/>
                <a:gd name="T40" fmla="*/ 610 w 661"/>
                <a:gd name="T41" fmla="*/ 197 h 456"/>
                <a:gd name="T42" fmla="*/ 531 w 661"/>
                <a:gd name="T43" fmla="*/ 140 h 456"/>
                <a:gd name="T44" fmla="*/ 492 w 661"/>
                <a:gd name="T45" fmla="*/ 136 h 456"/>
                <a:gd name="T46" fmla="*/ 454 w 661"/>
                <a:gd name="T47" fmla="*/ 136 h 456"/>
                <a:gd name="T48" fmla="*/ 442 w 661"/>
                <a:gd name="T49" fmla="*/ 129 h 456"/>
                <a:gd name="T50" fmla="*/ 414 w 661"/>
                <a:gd name="T51" fmla="*/ 83 h 456"/>
                <a:gd name="T52" fmla="*/ 351 w 661"/>
                <a:gd name="T53" fmla="*/ 36 h 456"/>
                <a:gd name="T54" fmla="*/ 285 w 661"/>
                <a:gd name="T55" fmla="*/ 22 h 456"/>
                <a:gd name="T56" fmla="*/ 181 w 661"/>
                <a:gd name="T57" fmla="*/ 59 h 456"/>
                <a:gd name="T58" fmla="*/ 131 w 661"/>
                <a:gd name="T59" fmla="*/ 122 h 456"/>
                <a:gd name="T60" fmla="*/ 117 w 661"/>
                <a:gd name="T61" fmla="*/ 168 h 456"/>
                <a:gd name="T62" fmla="*/ 114 w 661"/>
                <a:gd name="T63" fmla="*/ 201 h 456"/>
                <a:gd name="T64" fmla="*/ 108 w 661"/>
                <a:gd name="T65" fmla="*/ 207 h 456"/>
                <a:gd name="T66" fmla="*/ 28 w 661"/>
                <a:gd name="T67" fmla="*/ 286 h 456"/>
                <a:gd name="T68" fmla="*/ 58 w 661"/>
                <a:gd name="T69" fmla="*/ 405 h 456"/>
                <a:gd name="T70" fmla="*/ 101 w 661"/>
                <a:gd name="T71" fmla="*/ 431 h 456"/>
                <a:gd name="T72" fmla="*/ 111 w 661"/>
                <a:gd name="T73" fmla="*/ 449 h 456"/>
                <a:gd name="T74" fmla="*/ 94 w 661"/>
                <a:gd name="T75" fmla="*/ 454 h 456"/>
                <a:gd name="T76" fmla="*/ 7 w 661"/>
                <a:gd name="T77" fmla="*/ 365 h 456"/>
                <a:gd name="T78" fmla="*/ 0 w 661"/>
                <a:gd name="T79" fmla="*/ 330 h 456"/>
                <a:gd name="T80" fmla="*/ 0 w 661"/>
                <a:gd name="T81" fmla="*/ 30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1" h="456">
                  <a:moveTo>
                    <a:pt x="0" y="304"/>
                  </a:moveTo>
                  <a:cubicBezTo>
                    <a:pt x="6" y="251"/>
                    <a:pt x="34" y="214"/>
                    <a:pt x="82" y="192"/>
                  </a:cubicBezTo>
                  <a:cubicBezTo>
                    <a:pt x="88" y="189"/>
                    <a:pt x="92" y="186"/>
                    <a:pt x="93" y="179"/>
                  </a:cubicBezTo>
                  <a:cubicBezTo>
                    <a:pt x="94" y="145"/>
                    <a:pt x="106" y="115"/>
                    <a:pt x="125" y="87"/>
                  </a:cubicBezTo>
                  <a:cubicBezTo>
                    <a:pt x="146" y="55"/>
                    <a:pt x="174" y="31"/>
                    <a:pt x="209" y="16"/>
                  </a:cubicBezTo>
                  <a:cubicBezTo>
                    <a:pt x="224" y="9"/>
                    <a:pt x="243" y="0"/>
                    <a:pt x="294" y="0"/>
                  </a:cubicBezTo>
                  <a:cubicBezTo>
                    <a:pt x="330" y="0"/>
                    <a:pt x="363" y="13"/>
                    <a:pt x="393" y="34"/>
                  </a:cubicBezTo>
                  <a:cubicBezTo>
                    <a:pt x="421" y="52"/>
                    <a:pt x="442" y="77"/>
                    <a:pt x="458" y="106"/>
                  </a:cubicBezTo>
                  <a:cubicBezTo>
                    <a:pt x="459" y="109"/>
                    <a:pt x="463" y="111"/>
                    <a:pt x="466" y="111"/>
                  </a:cubicBezTo>
                  <a:cubicBezTo>
                    <a:pt x="475" y="112"/>
                    <a:pt x="485" y="112"/>
                    <a:pt x="494" y="112"/>
                  </a:cubicBezTo>
                  <a:cubicBezTo>
                    <a:pt x="561" y="112"/>
                    <a:pt x="622" y="154"/>
                    <a:pt x="647" y="218"/>
                  </a:cubicBezTo>
                  <a:cubicBezTo>
                    <a:pt x="654" y="236"/>
                    <a:pt x="658" y="255"/>
                    <a:pt x="660" y="276"/>
                  </a:cubicBezTo>
                  <a:cubicBezTo>
                    <a:pt x="661" y="294"/>
                    <a:pt x="660" y="311"/>
                    <a:pt x="655" y="328"/>
                  </a:cubicBezTo>
                  <a:cubicBezTo>
                    <a:pt x="647" y="360"/>
                    <a:pt x="632" y="388"/>
                    <a:pt x="609" y="411"/>
                  </a:cubicBezTo>
                  <a:cubicBezTo>
                    <a:pt x="596" y="424"/>
                    <a:pt x="582" y="435"/>
                    <a:pt x="566" y="442"/>
                  </a:cubicBezTo>
                  <a:cubicBezTo>
                    <a:pt x="561" y="444"/>
                    <a:pt x="555" y="444"/>
                    <a:pt x="551" y="442"/>
                  </a:cubicBezTo>
                  <a:cubicBezTo>
                    <a:pt x="542" y="438"/>
                    <a:pt x="544" y="428"/>
                    <a:pt x="553" y="423"/>
                  </a:cubicBezTo>
                  <a:cubicBezTo>
                    <a:pt x="571" y="414"/>
                    <a:pt x="587" y="401"/>
                    <a:pt x="601" y="385"/>
                  </a:cubicBezTo>
                  <a:cubicBezTo>
                    <a:pt x="618" y="366"/>
                    <a:pt x="629" y="344"/>
                    <a:pt x="634" y="319"/>
                  </a:cubicBezTo>
                  <a:cubicBezTo>
                    <a:pt x="636" y="307"/>
                    <a:pt x="637" y="293"/>
                    <a:pt x="637" y="281"/>
                  </a:cubicBezTo>
                  <a:cubicBezTo>
                    <a:pt x="637" y="250"/>
                    <a:pt x="627" y="222"/>
                    <a:pt x="610" y="197"/>
                  </a:cubicBezTo>
                  <a:cubicBezTo>
                    <a:pt x="590" y="169"/>
                    <a:pt x="563" y="150"/>
                    <a:pt x="531" y="140"/>
                  </a:cubicBezTo>
                  <a:cubicBezTo>
                    <a:pt x="519" y="136"/>
                    <a:pt x="505" y="136"/>
                    <a:pt x="492" y="136"/>
                  </a:cubicBezTo>
                  <a:cubicBezTo>
                    <a:pt x="479" y="135"/>
                    <a:pt x="467" y="136"/>
                    <a:pt x="454" y="136"/>
                  </a:cubicBezTo>
                  <a:cubicBezTo>
                    <a:pt x="447" y="137"/>
                    <a:pt x="445" y="134"/>
                    <a:pt x="442" y="129"/>
                  </a:cubicBezTo>
                  <a:cubicBezTo>
                    <a:pt x="435" y="112"/>
                    <a:pt x="426" y="97"/>
                    <a:pt x="414" y="83"/>
                  </a:cubicBezTo>
                  <a:cubicBezTo>
                    <a:pt x="397" y="62"/>
                    <a:pt x="375" y="47"/>
                    <a:pt x="351" y="36"/>
                  </a:cubicBezTo>
                  <a:cubicBezTo>
                    <a:pt x="330" y="26"/>
                    <a:pt x="307" y="22"/>
                    <a:pt x="285" y="22"/>
                  </a:cubicBezTo>
                  <a:cubicBezTo>
                    <a:pt x="247" y="22"/>
                    <a:pt x="212" y="35"/>
                    <a:pt x="181" y="59"/>
                  </a:cubicBezTo>
                  <a:cubicBezTo>
                    <a:pt x="159" y="76"/>
                    <a:pt x="142" y="97"/>
                    <a:pt x="131" y="122"/>
                  </a:cubicBezTo>
                  <a:cubicBezTo>
                    <a:pt x="125" y="137"/>
                    <a:pt x="121" y="152"/>
                    <a:pt x="117" y="168"/>
                  </a:cubicBezTo>
                  <a:cubicBezTo>
                    <a:pt x="115" y="179"/>
                    <a:pt x="115" y="190"/>
                    <a:pt x="114" y="201"/>
                  </a:cubicBezTo>
                  <a:cubicBezTo>
                    <a:pt x="113" y="203"/>
                    <a:pt x="111" y="207"/>
                    <a:pt x="108" y="207"/>
                  </a:cubicBezTo>
                  <a:cubicBezTo>
                    <a:pt x="67" y="218"/>
                    <a:pt x="40" y="245"/>
                    <a:pt x="28" y="286"/>
                  </a:cubicBezTo>
                  <a:cubicBezTo>
                    <a:pt x="13" y="332"/>
                    <a:pt x="26" y="371"/>
                    <a:pt x="58" y="405"/>
                  </a:cubicBezTo>
                  <a:cubicBezTo>
                    <a:pt x="70" y="418"/>
                    <a:pt x="85" y="426"/>
                    <a:pt x="101" y="431"/>
                  </a:cubicBezTo>
                  <a:cubicBezTo>
                    <a:pt x="110" y="434"/>
                    <a:pt x="113" y="440"/>
                    <a:pt x="111" y="449"/>
                  </a:cubicBezTo>
                  <a:cubicBezTo>
                    <a:pt x="109" y="454"/>
                    <a:pt x="102" y="456"/>
                    <a:pt x="94" y="454"/>
                  </a:cubicBezTo>
                  <a:cubicBezTo>
                    <a:pt x="50" y="439"/>
                    <a:pt x="21" y="409"/>
                    <a:pt x="7" y="365"/>
                  </a:cubicBezTo>
                  <a:cubicBezTo>
                    <a:pt x="3" y="354"/>
                    <a:pt x="2" y="348"/>
                    <a:pt x="0" y="330"/>
                  </a:cubicBezTo>
                  <a:cubicBezTo>
                    <a:pt x="0" y="327"/>
                    <a:pt x="0" y="306"/>
                    <a:pt x="0" y="304"/>
                  </a:cubicBezTo>
                  <a:close/>
                </a:path>
              </a:pathLst>
            </a:custGeom>
            <a:solidFill>
              <a:schemeClr val="accent1"/>
            </a:solidFill>
            <a:ln w="6350">
              <a:solidFill>
                <a:schemeClr val="accent1"/>
              </a:solidFill>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nvGrpSpPr>
            <p:cNvPr id="56" name="Group 55">
              <a:extLst>
                <a:ext uri="{FF2B5EF4-FFF2-40B4-BE49-F238E27FC236}">
                  <a16:creationId xmlns:a16="http://schemas.microsoft.com/office/drawing/2014/main" id="{FA49362B-D93C-445A-B7D1-BDBC0A074666}"/>
                </a:ext>
              </a:extLst>
            </p:cNvPr>
            <p:cNvGrpSpPr/>
            <p:nvPr/>
          </p:nvGrpSpPr>
          <p:grpSpPr>
            <a:xfrm>
              <a:off x="2133019" y="4277044"/>
              <a:ext cx="465137" cy="431801"/>
              <a:chOff x="8184358" y="5707855"/>
              <a:chExt cx="465137" cy="431801"/>
            </a:xfrm>
          </p:grpSpPr>
          <p:grpSp>
            <p:nvGrpSpPr>
              <p:cNvPr id="57" name="Group 56">
                <a:extLst>
                  <a:ext uri="{FF2B5EF4-FFF2-40B4-BE49-F238E27FC236}">
                    <a16:creationId xmlns:a16="http://schemas.microsoft.com/office/drawing/2014/main" id="{B07D6DD3-0DDC-492E-BF49-763D02A4CA51}"/>
                  </a:ext>
                </a:extLst>
              </p:cNvPr>
              <p:cNvGrpSpPr/>
              <p:nvPr/>
            </p:nvGrpSpPr>
            <p:grpSpPr>
              <a:xfrm>
                <a:off x="8184358" y="5707855"/>
                <a:ext cx="465137" cy="431801"/>
                <a:chOff x="9139238" y="4076700"/>
                <a:chExt cx="465137" cy="431801"/>
              </a:xfrm>
            </p:grpSpPr>
            <p:sp>
              <p:nvSpPr>
                <p:cNvPr id="77" name="Rectangle 39">
                  <a:extLst>
                    <a:ext uri="{FF2B5EF4-FFF2-40B4-BE49-F238E27FC236}">
                      <a16:creationId xmlns:a16="http://schemas.microsoft.com/office/drawing/2014/main" id="{DAD772C7-FB99-42C2-A8D7-2D1CEE6C7614}"/>
                    </a:ext>
                  </a:extLst>
                </p:cNvPr>
                <p:cNvSpPr>
                  <a:spLocks noChangeArrowheads="1"/>
                </p:cNvSpPr>
                <p:nvPr/>
              </p:nvSpPr>
              <p:spPr bwMode="auto">
                <a:xfrm>
                  <a:off x="9170988" y="4095750"/>
                  <a:ext cx="419100"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8" name="Freeform 40">
                  <a:extLst>
                    <a:ext uri="{FF2B5EF4-FFF2-40B4-BE49-F238E27FC236}">
                      <a16:creationId xmlns:a16="http://schemas.microsoft.com/office/drawing/2014/main" id="{A9C75167-56A1-4F85-AFB6-DD3471D8F769}"/>
                    </a:ext>
                  </a:extLst>
                </p:cNvPr>
                <p:cNvSpPr>
                  <a:spLocks/>
                </p:cNvSpPr>
                <p:nvPr/>
              </p:nvSpPr>
              <p:spPr bwMode="auto">
                <a:xfrm>
                  <a:off x="9218613" y="4418013"/>
                  <a:ext cx="306387" cy="90488"/>
                </a:xfrm>
                <a:custGeom>
                  <a:avLst/>
                  <a:gdLst>
                    <a:gd name="T0" fmla="*/ 92 w 126"/>
                    <a:gd name="T1" fmla="*/ 0 h 37"/>
                    <a:gd name="T2" fmla="*/ 87 w 126"/>
                    <a:gd name="T3" fmla="*/ 0 h 37"/>
                    <a:gd name="T4" fmla="*/ 42 w 126"/>
                    <a:gd name="T5" fmla="*/ 0 h 37"/>
                    <a:gd name="T6" fmla="*/ 39 w 126"/>
                    <a:gd name="T7" fmla="*/ 0 h 37"/>
                    <a:gd name="T8" fmla="*/ 0 w 126"/>
                    <a:gd name="T9" fmla="*/ 26 h 37"/>
                    <a:gd name="T10" fmla="*/ 0 w 126"/>
                    <a:gd name="T11" fmla="*/ 37 h 37"/>
                    <a:gd name="T12" fmla="*/ 47 w 126"/>
                    <a:gd name="T13" fmla="*/ 37 h 37"/>
                    <a:gd name="T14" fmla="*/ 82 w 126"/>
                    <a:gd name="T15" fmla="*/ 37 h 37"/>
                    <a:gd name="T16" fmla="*/ 126 w 126"/>
                    <a:gd name="T17" fmla="*/ 37 h 37"/>
                    <a:gd name="T18" fmla="*/ 126 w 126"/>
                    <a:gd name="T19" fmla="*/ 26 h 37"/>
                    <a:gd name="T20" fmla="*/ 92 w 126"/>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7">
                      <a:moveTo>
                        <a:pt x="92" y="0"/>
                      </a:moveTo>
                      <a:cubicBezTo>
                        <a:pt x="87" y="0"/>
                        <a:pt x="87" y="0"/>
                        <a:pt x="87" y="0"/>
                      </a:cubicBezTo>
                      <a:cubicBezTo>
                        <a:pt x="42" y="0"/>
                        <a:pt x="42" y="0"/>
                        <a:pt x="42" y="0"/>
                      </a:cubicBezTo>
                      <a:cubicBezTo>
                        <a:pt x="39" y="0"/>
                        <a:pt x="39" y="0"/>
                        <a:pt x="39" y="0"/>
                      </a:cubicBezTo>
                      <a:cubicBezTo>
                        <a:pt x="46" y="23"/>
                        <a:pt x="37" y="26"/>
                        <a:pt x="0" y="26"/>
                      </a:cubicBezTo>
                      <a:cubicBezTo>
                        <a:pt x="0" y="37"/>
                        <a:pt x="0" y="37"/>
                        <a:pt x="0" y="37"/>
                      </a:cubicBezTo>
                      <a:cubicBezTo>
                        <a:pt x="47" y="37"/>
                        <a:pt x="47" y="37"/>
                        <a:pt x="47" y="37"/>
                      </a:cubicBezTo>
                      <a:cubicBezTo>
                        <a:pt x="82" y="37"/>
                        <a:pt x="82" y="37"/>
                        <a:pt x="82" y="37"/>
                      </a:cubicBezTo>
                      <a:cubicBezTo>
                        <a:pt x="126" y="37"/>
                        <a:pt x="126" y="37"/>
                        <a:pt x="126" y="37"/>
                      </a:cubicBezTo>
                      <a:cubicBezTo>
                        <a:pt x="126" y="26"/>
                        <a:pt x="126" y="26"/>
                        <a:pt x="126" y="26"/>
                      </a:cubicBezTo>
                      <a:cubicBezTo>
                        <a:pt x="89" y="26"/>
                        <a:pt x="85" y="23"/>
                        <a:pt x="9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9" name="Freeform 41">
                  <a:extLst>
                    <a:ext uri="{FF2B5EF4-FFF2-40B4-BE49-F238E27FC236}">
                      <a16:creationId xmlns:a16="http://schemas.microsoft.com/office/drawing/2014/main" id="{47E89AF4-F1FC-4A8F-8211-2D3DAF89D8D0}"/>
                    </a:ext>
                  </a:extLst>
                </p:cNvPr>
                <p:cNvSpPr>
                  <a:spLocks/>
                </p:cNvSpPr>
                <p:nvPr/>
              </p:nvSpPr>
              <p:spPr bwMode="auto">
                <a:xfrm>
                  <a:off x="9148763" y="4076700"/>
                  <a:ext cx="428625" cy="4763"/>
                </a:xfrm>
                <a:custGeom>
                  <a:avLst/>
                  <a:gdLst>
                    <a:gd name="T0" fmla="*/ 177 w 177"/>
                    <a:gd name="T1" fmla="*/ 0 h 2"/>
                    <a:gd name="T2" fmla="*/ 177 w 177"/>
                    <a:gd name="T3" fmla="*/ 0 h 2"/>
                    <a:gd name="T4" fmla="*/ 177 w 177"/>
                    <a:gd name="T5" fmla="*/ 0 h 2"/>
                    <a:gd name="T6" fmla="*/ 7 w 177"/>
                    <a:gd name="T7" fmla="*/ 0 h 2"/>
                    <a:gd name="T8" fmla="*/ 0 w 177"/>
                    <a:gd name="T9" fmla="*/ 2 h 2"/>
                    <a:gd name="T10" fmla="*/ 7 w 177"/>
                    <a:gd name="T11" fmla="*/ 0 h 2"/>
                    <a:gd name="T12" fmla="*/ 177 w 17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77" h="2">
                      <a:moveTo>
                        <a:pt x="177" y="0"/>
                      </a:moveTo>
                      <a:cubicBezTo>
                        <a:pt x="177" y="0"/>
                        <a:pt x="177" y="0"/>
                        <a:pt x="177" y="0"/>
                      </a:cubicBezTo>
                      <a:cubicBezTo>
                        <a:pt x="177" y="0"/>
                        <a:pt x="177" y="0"/>
                        <a:pt x="177" y="0"/>
                      </a:cubicBezTo>
                      <a:cubicBezTo>
                        <a:pt x="7" y="0"/>
                        <a:pt x="7" y="0"/>
                        <a:pt x="7" y="0"/>
                      </a:cubicBezTo>
                      <a:cubicBezTo>
                        <a:pt x="4" y="0"/>
                        <a:pt x="2" y="1"/>
                        <a:pt x="0" y="2"/>
                      </a:cubicBezTo>
                      <a:cubicBezTo>
                        <a:pt x="2" y="1"/>
                        <a:pt x="4" y="0"/>
                        <a:pt x="7" y="0"/>
                      </a:cubicBezTo>
                      <a:lnTo>
                        <a:pt x="177"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80" name="Freeform 42">
                  <a:extLst>
                    <a:ext uri="{FF2B5EF4-FFF2-40B4-BE49-F238E27FC236}">
                      <a16:creationId xmlns:a16="http://schemas.microsoft.com/office/drawing/2014/main" id="{04E56BFE-B8F1-4ADF-B936-7F288E57AF04}"/>
                    </a:ext>
                  </a:extLst>
                </p:cNvPr>
                <p:cNvSpPr>
                  <a:spLocks/>
                </p:cNvSpPr>
                <p:nvPr/>
              </p:nvSpPr>
              <p:spPr bwMode="auto">
                <a:xfrm>
                  <a:off x="9175750" y="4076700"/>
                  <a:ext cx="428625" cy="341313"/>
                </a:xfrm>
                <a:custGeom>
                  <a:avLst/>
                  <a:gdLst>
                    <a:gd name="T0" fmla="*/ 166 w 177"/>
                    <a:gd name="T1" fmla="*/ 0 h 141"/>
                    <a:gd name="T2" fmla="*/ 148 w 177"/>
                    <a:gd name="T3" fmla="*/ 14 h 141"/>
                    <a:gd name="T4" fmla="*/ 162 w 177"/>
                    <a:gd name="T5" fmla="*/ 14 h 141"/>
                    <a:gd name="T6" fmla="*/ 162 w 177"/>
                    <a:gd name="T7" fmla="*/ 126 h 141"/>
                    <a:gd name="T8" fmla="*/ 17 w 177"/>
                    <a:gd name="T9" fmla="*/ 126 h 141"/>
                    <a:gd name="T10" fmla="*/ 0 w 177"/>
                    <a:gd name="T11" fmla="*/ 141 h 141"/>
                    <a:gd name="T12" fmla="*/ 166 w 177"/>
                    <a:gd name="T13" fmla="*/ 141 h 141"/>
                    <a:gd name="T14" fmla="*/ 177 w 177"/>
                    <a:gd name="T15" fmla="*/ 130 h 141"/>
                    <a:gd name="T16" fmla="*/ 177 w 177"/>
                    <a:gd name="T17" fmla="*/ 11 h 141"/>
                    <a:gd name="T18" fmla="*/ 166 w 177"/>
                    <a:gd name="T19"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1">
                      <a:moveTo>
                        <a:pt x="166" y="0"/>
                      </a:moveTo>
                      <a:cubicBezTo>
                        <a:pt x="148" y="14"/>
                        <a:pt x="148" y="14"/>
                        <a:pt x="148" y="14"/>
                      </a:cubicBezTo>
                      <a:cubicBezTo>
                        <a:pt x="162" y="14"/>
                        <a:pt x="162" y="14"/>
                        <a:pt x="162" y="14"/>
                      </a:cubicBezTo>
                      <a:cubicBezTo>
                        <a:pt x="162" y="126"/>
                        <a:pt x="162" y="126"/>
                        <a:pt x="162" y="126"/>
                      </a:cubicBezTo>
                      <a:cubicBezTo>
                        <a:pt x="17" y="126"/>
                        <a:pt x="17" y="126"/>
                        <a:pt x="17" y="126"/>
                      </a:cubicBezTo>
                      <a:cubicBezTo>
                        <a:pt x="0" y="141"/>
                        <a:pt x="0" y="141"/>
                        <a:pt x="0" y="141"/>
                      </a:cubicBezTo>
                      <a:cubicBezTo>
                        <a:pt x="166" y="141"/>
                        <a:pt x="166" y="141"/>
                        <a:pt x="166" y="141"/>
                      </a:cubicBezTo>
                      <a:cubicBezTo>
                        <a:pt x="171" y="141"/>
                        <a:pt x="177" y="136"/>
                        <a:pt x="177" y="130"/>
                      </a:cubicBezTo>
                      <a:cubicBezTo>
                        <a:pt x="177" y="11"/>
                        <a:pt x="177" y="11"/>
                        <a:pt x="177" y="11"/>
                      </a:cubicBezTo>
                      <a:cubicBezTo>
                        <a:pt x="177" y="5"/>
                        <a:pt x="171" y="0"/>
                        <a:pt x="166"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81" name="Freeform 43">
                  <a:extLst>
                    <a:ext uri="{FF2B5EF4-FFF2-40B4-BE49-F238E27FC236}">
                      <a16:creationId xmlns:a16="http://schemas.microsoft.com/office/drawing/2014/main" id="{C25BAC38-4DA2-4B82-9AB7-00AAF649F734}"/>
                    </a:ext>
                  </a:extLst>
                </p:cNvPr>
                <p:cNvSpPr>
                  <a:spLocks/>
                </p:cNvSpPr>
                <p:nvPr/>
              </p:nvSpPr>
              <p:spPr bwMode="auto">
                <a:xfrm>
                  <a:off x="9139238" y="4081463"/>
                  <a:ext cx="36512" cy="336550"/>
                </a:xfrm>
                <a:custGeom>
                  <a:avLst/>
                  <a:gdLst>
                    <a:gd name="T0" fmla="*/ 0 w 15"/>
                    <a:gd name="T1" fmla="*/ 128 h 139"/>
                    <a:gd name="T2" fmla="*/ 0 w 15"/>
                    <a:gd name="T3" fmla="*/ 9 h 139"/>
                    <a:gd name="T4" fmla="*/ 4 w 15"/>
                    <a:gd name="T5" fmla="*/ 0 h 139"/>
                    <a:gd name="T6" fmla="*/ 0 w 15"/>
                    <a:gd name="T7" fmla="*/ 9 h 139"/>
                    <a:gd name="T8" fmla="*/ 0 w 15"/>
                    <a:gd name="T9" fmla="*/ 128 h 139"/>
                    <a:gd name="T10" fmla="*/ 11 w 15"/>
                    <a:gd name="T11" fmla="*/ 139 h 139"/>
                    <a:gd name="T12" fmla="*/ 15 w 15"/>
                    <a:gd name="T13" fmla="*/ 139 h 139"/>
                    <a:gd name="T14" fmla="*/ 15 w 15"/>
                    <a:gd name="T15" fmla="*/ 139 h 139"/>
                    <a:gd name="T16" fmla="*/ 11 w 15"/>
                    <a:gd name="T17" fmla="*/ 139 h 139"/>
                    <a:gd name="T18" fmla="*/ 0 w 15"/>
                    <a:gd name="T19" fmla="*/ 12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39">
                      <a:moveTo>
                        <a:pt x="0" y="128"/>
                      </a:moveTo>
                      <a:cubicBezTo>
                        <a:pt x="0" y="9"/>
                        <a:pt x="0" y="9"/>
                        <a:pt x="0" y="9"/>
                      </a:cubicBezTo>
                      <a:cubicBezTo>
                        <a:pt x="0" y="5"/>
                        <a:pt x="2" y="2"/>
                        <a:pt x="4" y="0"/>
                      </a:cubicBezTo>
                      <a:cubicBezTo>
                        <a:pt x="2" y="2"/>
                        <a:pt x="0" y="5"/>
                        <a:pt x="0" y="9"/>
                      </a:cubicBezTo>
                      <a:cubicBezTo>
                        <a:pt x="0" y="128"/>
                        <a:pt x="0" y="128"/>
                        <a:pt x="0" y="128"/>
                      </a:cubicBezTo>
                      <a:cubicBezTo>
                        <a:pt x="0" y="134"/>
                        <a:pt x="5" y="139"/>
                        <a:pt x="11" y="139"/>
                      </a:cubicBezTo>
                      <a:cubicBezTo>
                        <a:pt x="15" y="139"/>
                        <a:pt x="15" y="139"/>
                        <a:pt x="15" y="139"/>
                      </a:cubicBezTo>
                      <a:cubicBezTo>
                        <a:pt x="15" y="139"/>
                        <a:pt x="15" y="139"/>
                        <a:pt x="15" y="139"/>
                      </a:cubicBezTo>
                      <a:cubicBezTo>
                        <a:pt x="11" y="139"/>
                        <a:pt x="11" y="139"/>
                        <a:pt x="11" y="139"/>
                      </a:cubicBezTo>
                      <a:cubicBezTo>
                        <a:pt x="5" y="139"/>
                        <a:pt x="0" y="134"/>
                        <a:pt x="0"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82" name="Freeform 44">
                  <a:extLst>
                    <a:ext uri="{FF2B5EF4-FFF2-40B4-BE49-F238E27FC236}">
                      <a16:creationId xmlns:a16="http://schemas.microsoft.com/office/drawing/2014/main" id="{8C0EA71C-6BBA-4C93-9FF1-99A41D88DF32}"/>
                    </a:ext>
                  </a:extLst>
                </p:cNvPr>
                <p:cNvSpPr>
                  <a:spLocks/>
                </p:cNvSpPr>
                <p:nvPr/>
              </p:nvSpPr>
              <p:spPr bwMode="auto">
                <a:xfrm>
                  <a:off x="9139238" y="4076700"/>
                  <a:ext cx="438150" cy="341313"/>
                </a:xfrm>
                <a:custGeom>
                  <a:avLst/>
                  <a:gdLst>
                    <a:gd name="T0" fmla="*/ 15 w 181"/>
                    <a:gd name="T1" fmla="*/ 126 h 141"/>
                    <a:gd name="T2" fmla="*/ 15 w 181"/>
                    <a:gd name="T3" fmla="*/ 14 h 141"/>
                    <a:gd name="T4" fmla="*/ 163 w 181"/>
                    <a:gd name="T5" fmla="*/ 14 h 141"/>
                    <a:gd name="T6" fmla="*/ 181 w 181"/>
                    <a:gd name="T7" fmla="*/ 0 h 141"/>
                    <a:gd name="T8" fmla="*/ 181 w 181"/>
                    <a:gd name="T9" fmla="*/ 0 h 141"/>
                    <a:gd name="T10" fmla="*/ 181 w 181"/>
                    <a:gd name="T11" fmla="*/ 0 h 141"/>
                    <a:gd name="T12" fmla="*/ 11 w 181"/>
                    <a:gd name="T13" fmla="*/ 0 h 141"/>
                    <a:gd name="T14" fmla="*/ 4 w 181"/>
                    <a:gd name="T15" fmla="*/ 2 h 141"/>
                    <a:gd name="T16" fmla="*/ 0 w 181"/>
                    <a:gd name="T17" fmla="*/ 11 h 141"/>
                    <a:gd name="T18" fmla="*/ 0 w 181"/>
                    <a:gd name="T19" fmla="*/ 130 h 141"/>
                    <a:gd name="T20" fmla="*/ 11 w 181"/>
                    <a:gd name="T21" fmla="*/ 141 h 141"/>
                    <a:gd name="T22" fmla="*/ 15 w 181"/>
                    <a:gd name="T23" fmla="*/ 141 h 141"/>
                    <a:gd name="T24" fmla="*/ 32 w 181"/>
                    <a:gd name="T25" fmla="*/ 126 h 141"/>
                    <a:gd name="T26" fmla="*/ 15 w 181"/>
                    <a:gd name="T27" fmla="*/ 12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41">
                      <a:moveTo>
                        <a:pt x="15" y="126"/>
                      </a:moveTo>
                      <a:cubicBezTo>
                        <a:pt x="15" y="14"/>
                        <a:pt x="15" y="14"/>
                        <a:pt x="15" y="14"/>
                      </a:cubicBezTo>
                      <a:cubicBezTo>
                        <a:pt x="163" y="14"/>
                        <a:pt x="163" y="14"/>
                        <a:pt x="163" y="14"/>
                      </a:cubicBezTo>
                      <a:cubicBezTo>
                        <a:pt x="181" y="0"/>
                        <a:pt x="181" y="0"/>
                        <a:pt x="181" y="0"/>
                      </a:cubicBezTo>
                      <a:cubicBezTo>
                        <a:pt x="181" y="0"/>
                        <a:pt x="181" y="0"/>
                        <a:pt x="181" y="0"/>
                      </a:cubicBezTo>
                      <a:cubicBezTo>
                        <a:pt x="181" y="0"/>
                        <a:pt x="181" y="0"/>
                        <a:pt x="181" y="0"/>
                      </a:cubicBezTo>
                      <a:cubicBezTo>
                        <a:pt x="11" y="0"/>
                        <a:pt x="11" y="0"/>
                        <a:pt x="11" y="0"/>
                      </a:cubicBezTo>
                      <a:cubicBezTo>
                        <a:pt x="8" y="0"/>
                        <a:pt x="6" y="1"/>
                        <a:pt x="4" y="2"/>
                      </a:cubicBezTo>
                      <a:cubicBezTo>
                        <a:pt x="2" y="4"/>
                        <a:pt x="0" y="7"/>
                        <a:pt x="0" y="11"/>
                      </a:cubicBezTo>
                      <a:cubicBezTo>
                        <a:pt x="0" y="130"/>
                        <a:pt x="0" y="130"/>
                        <a:pt x="0" y="130"/>
                      </a:cubicBezTo>
                      <a:cubicBezTo>
                        <a:pt x="0" y="136"/>
                        <a:pt x="5" y="141"/>
                        <a:pt x="11" y="141"/>
                      </a:cubicBezTo>
                      <a:cubicBezTo>
                        <a:pt x="15" y="141"/>
                        <a:pt x="15" y="141"/>
                        <a:pt x="15" y="141"/>
                      </a:cubicBezTo>
                      <a:cubicBezTo>
                        <a:pt x="32" y="126"/>
                        <a:pt x="32" y="126"/>
                        <a:pt x="32" y="126"/>
                      </a:cubicBezTo>
                      <a:lnTo>
                        <a:pt x="15" y="12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83" name="Rectangle 45">
                  <a:extLst>
                    <a:ext uri="{FF2B5EF4-FFF2-40B4-BE49-F238E27FC236}">
                      <a16:creationId xmlns:a16="http://schemas.microsoft.com/office/drawing/2014/main" id="{6982C351-A234-430F-8BE7-563E41B9E4CE}"/>
                    </a:ext>
                  </a:extLst>
                </p:cNvPr>
                <p:cNvSpPr>
                  <a:spLocks noChangeArrowheads="1"/>
                </p:cNvSpPr>
                <p:nvPr/>
              </p:nvSpPr>
              <p:spPr bwMode="auto">
                <a:xfrm>
                  <a:off x="9218613" y="4481513"/>
                  <a:ext cx="306387" cy="2698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84" name="Oval 46">
                  <a:extLst>
                    <a:ext uri="{FF2B5EF4-FFF2-40B4-BE49-F238E27FC236}">
                      <a16:creationId xmlns:a16="http://schemas.microsoft.com/office/drawing/2014/main" id="{01410016-4205-4F55-AAAE-B991C2173AFB}"/>
                    </a:ext>
                  </a:extLst>
                </p:cNvPr>
                <p:cNvSpPr>
                  <a:spLocks noChangeArrowheads="1"/>
                </p:cNvSpPr>
                <p:nvPr/>
              </p:nvSpPr>
              <p:spPr bwMode="auto">
                <a:xfrm>
                  <a:off x="9364663" y="4089400"/>
                  <a:ext cx="12700" cy="1111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grpSp>
            <p:nvGrpSpPr>
              <p:cNvPr id="58" name="Group 57">
                <a:extLst>
                  <a:ext uri="{FF2B5EF4-FFF2-40B4-BE49-F238E27FC236}">
                    <a16:creationId xmlns:a16="http://schemas.microsoft.com/office/drawing/2014/main" id="{94700610-D1D1-4962-A7A8-E792A630BCF1}"/>
                  </a:ext>
                </a:extLst>
              </p:cNvPr>
              <p:cNvGrpSpPr/>
              <p:nvPr/>
            </p:nvGrpSpPr>
            <p:grpSpPr>
              <a:xfrm>
                <a:off x="8324852" y="5768182"/>
                <a:ext cx="182562" cy="204787"/>
                <a:chOff x="8924926" y="5795963"/>
                <a:chExt cx="182562" cy="204787"/>
              </a:xfrm>
            </p:grpSpPr>
            <p:sp>
              <p:nvSpPr>
                <p:cNvPr id="59" name="Freeform 15">
                  <a:extLst>
                    <a:ext uri="{FF2B5EF4-FFF2-40B4-BE49-F238E27FC236}">
                      <a16:creationId xmlns:a16="http://schemas.microsoft.com/office/drawing/2014/main" id="{A01141F5-1B88-412C-80CB-D80E5EFFB1B9}"/>
                    </a:ext>
                  </a:extLst>
                </p:cNvPr>
                <p:cNvSpPr>
                  <a:spLocks/>
                </p:cNvSpPr>
                <p:nvPr/>
              </p:nvSpPr>
              <p:spPr bwMode="auto">
                <a:xfrm>
                  <a:off x="8924926" y="5859463"/>
                  <a:ext cx="82550" cy="141287"/>
                </a:xfrm>
                <a:custGeom>
                  <a:avLst/>
                  <a:gdLst>
                    <a:gd name="T0" fmla="*/ 2 w 52"/>
                    <a:gd name="T1" fmla="*/ 0 h 89"/>
                    <a:gd name="T2" fmla="*/ 0 w 52"/>
                    <a:gd name="T3" fmla="*/ 0 h 89"/>
                    <a:gd name="T4" fmla="*/ 0 w 52"/>
                    <a:gd name="T5" fmla="*/ 2 h 89"/>
                    <a:gd name="T6" fmla="*/ 0 w 52"/>
                    <a:gd name="T7" fmla="*/ 60 h 89"/>
                    <a:gd name="T8" fmla="*/ 0 w 52"/>
                    <a:gd name="T9" fmla="*/ 62 h 89"/>
                    <a:gd name="T10" fmla="*/ 50 w 52"/>
                    <a:gd name="T11" fmla="*/ 89 h 89"/>
                    <a:gd name="T12" fmla="*/ 50 w 52"/>
                    <a:gd name="T13" fmla="*/ 89 h 89"/>
                    <a:gd name="T14" fmla="*/ 52 w 52"/>
                    <a:gd name="T15" fmla="*/ 89 h 89"/>
                    <a:gd name="T16" fmla="*/ 52 w 52"/>
                    <a:gd name="T17" fmla="*/ 89 h 89"/>
                    <a:gd name="T18" fmla="*/ 52 w 52"/>
                    <a:gd name="T19" fmla="*/ 31 h 89"/>
                    <a:gd name="T20" fmla="*/ 52 w 52"/>
                    <a:gd name="T21" fmla="*/ 29 h 89"/>
                    <a:gd name="T22" fmla="*/ 2 w 52"/>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89">
                      <a:moveTo>
                        <a:pt x="2" y="0"/>
                      </a:moveTo>
                      <a:lnTo>
                        <a:pt x="0" y="0"/>
                      </a:lnTo>
                      <a:lnTo>
                        <a:pt x="0" y="2"/>
                      </a:lnTo>
                      <a:lnTo>
                        <a:pt x="0" y="60"/>
                      </a:lnTo>
                      <a:lnTo>
                        <a:pt x="0" y="62"/>
                      </a:lnTo>
                      <a:lnTo>
                        <a:pt x="50" y="89"/>
                      </a:lnTo>
                      <a:lnTo>
                        <a:pt x="50" y="89"/>
                      </a:lnTo>
                      <a:lnTo>
                        <a:pt x="52" y="89"/>
                      </a:lnTo>
                      <a:lnTo>
                        <a:pt x="52" y="89"/>
                      </a:lnTo>
                      <a:lnTo>
                        <a:pt x="52" y="31"/>
                      </a:lnTo>
                      <a:lnTo>
                        <a:pt x="52" y="29"/>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1" name="Freeform 16">
                  <a:extLst>
                    <a:ext uri="{FF2B5EF4-FFF2-40B4-BE49-F238E27FC236}">
                      <a16:creationId xmlns:a16="http://schemas.microsoft.com/office/drawing/2014/main" id="{A3EF6293-EB46-4D59-A0F2-9519BE3702E0}"/>
                    </a:ext>
                  </a:extLst>
                </p:cNvPr>
                <p:cNvSpPr>
                  <a:spLocks/>
                </p:cNvSpPr>
                <p:nvPr/>
              </p:nvSpPr>
              <p:spPr bwMode="auto">
                <a:xfrm>
                  <a:off x="8924926" y="5859463"/>
                  <a:ext cx="82550" cy="141287"/>
                </a:xfrm>
                <a:custGeom>
                  <a:avLst/>
                  <a:gdLst>
                    <a:gd name="T0" fmla="*/ 2 w 52"/>
                    <a:gd name="T1" fmla="*/ 0 h 89"/>
                    <a:gd name="T2" fmla="*/ 0 w 52"/>
                    <a:gd name="T3" fmla="*/ 0 h 89"/>
                    <a:gd name="T4" fmla="*/ 0 w 52"/>
                    <a:gd name="T5" fmla="*/ 2 h 89"/>
                    <a:gd name="T6" fmla="*/ 0 w 52"/>
                    <a:gd name="T7" fmla="*/ 60 h 89"/>
                    <a:gd name="T8" fmla="*/ 0 w 52"/>
                    <a:gd name="T9" fmla="*/ 62 h 89"/>
                    <a:gd name="T10" fmla="*/ 50 w 52"/>
                    <a:gd name="T11" fmla="*/ 89 h 89"/>
                    <a:gd name="T12" fmla="*/ 50 w 52"/>
                    <a:gd name="T13" fmla="*/ 89 h 89"/>
                    <a:gd name="T14" fmla="*/ 52 w 52"/>
                    <a:gd name="T15" fmla="*/ 89 h 89"/>
                    <a:gd name="T16" fmla="*/ 52 w 52"/>
                    <a:gd name="T17" fmla="*/ 89 h 89"/>
                    <a:gd name="T18" fmla="*/ 52 w 52"/>
                    <a:gd name="T19" fmla="*/ 31 h 89"/>
                    <a:gd name="T20" fmla="*/ 52 w 52"/>
                    <a:gd name="T21" fmla="*/ 29 h 89"/>
                    <a:gd name="T22" fmla="*/ 2 w 52"/>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89">
                      <a:moveTo>
                        <a:pt x="2" y="0"/>
                      </a:moveTo>
                      <a:lnTo>
                        <a:pt x="0" y="0"/>
                      </a:lnTo>
                      <a:lnTo>
                        <a:pt x="0" y="2"/>
                      </a:lnTo>
                      <a:lnTo>
                        <a:pt x="0" y="60"/>
                      </a:lnTo>
                      <a:lnTo>
                        <a:pt x="0" y="62"/>
                      </a:lnTo>
                      <a:lnTo>
                        <a:pt x="50" y="89"/>
                      </a:lnTo>
                      <a:lnTo>
                        <a:pt x="50" y="89"/>
                      </a:lnTo>
                      <a:lnTo>
                        <a:pt x="52" y="89"/>
                      </a:lnTo>
                      <a:lnTo>
                        <a:pt x="52" y="89"/>
                      </a:lnTo>
                      <a:lnTo>
                        <a:pt x="52" y="31"/>
                      </a:lnTo>
                      <a:lnTo>
                        <a:pt x="52" y="29"/>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3" name="Freeform 17">
                  <a:extLst>
                    <a:ext uri="{FF2B5EF4-FFF2-40B4-BE49-F238E27FC236}">
                      <a16:creationId xmlns:a16="http://schemas.microsoft.com/office/drawing/2014/main" id="{3F7C6F5A-3F26-49DD-93CE-855F9B4058D2}"/>
                    </a:ext>
                  </a:extLst>
                </p:cNvPr>
                <p:cNvSpPr>
                  <a:spLocks/>
                </p:cNvSpPr>
                <p:nvPr/>
              </p:nvSpPr>
              <p:spPr bwMode="auto">
                <a:xfrm>
                  <a:off x="9024938" y="5859463"/>
                  <a:ext cx="82550" cy="141287"/>
                </a:xfrm>
                <a:custGeom>
                  <a:avLst/>
                  <a:gdLst>
                    <a:gd name="T0" fmla="*/ 52 w 52"/>
                    <a:gd name="T1" fmla="*/ 0 h 89"/>
                    <a:gd name="T2" fmla="*/ 51 w 52"/>
                    <a:gd name="T3" fmla="*/ 0 h 89"/>
                    <a:gd name="T4" fmla="*/ 0 w 52"/>
                    <a:gd name="T5" fmla="*/ 29 h 89"/>
                    <a:gd name="T6" fmla="*/ 0 w 52"/>
                    <a:gd name="T7" fmla="*/ 31 h 89"/>
                    <a:gd name="T8" fmla="*/ 0 w 52"/>
                    <a:gd name="T9" fmla="*/ 89 h 89"/>
                    <a:gd name="T10" fmla="*/ 0 w 52"/>
                    <a:gd name="T11" fmla="*/ 89 h 89"/>
                    <a:gd name="T12" fmla="*/ 2 w 52"/>
                    <a:gd name="T13" fmla="*/ 89 h 89"/>
                    <a:gd name="T14" fmla="*/ 2 w 52"/>
                    <a:gd name="T15" fmla="*/ 89 h 89"/>
                    <a:gd name="T16" fmla="*/ 52 w 52"/>
                    <a:gd name="T17" fmla="*/ 62 h 89"/>
                    <a:gd name="T18" fmla="*/ 52 w 52"/>
                    <a:gd name="T19" fmla="*/ 60 h 89"/>
                    <a:gd name="T20" fmla="*/ 52 w 52"/>
                    <a:gd name="T21" fmla="*/ 2 h 89"/>
                    <a:gd name="T22" fmla="*/ 52 w 52"/>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89">
                      <a:moveTo>
                        <a:pt x="52" y="0"/>
                      </a:moveTo>
                      <a:lnTo>
                        <a:pt x="51" y="0"/>
                      </a:lnTo>
                      <a:lnTo>
                        <a:pt x="0" y="29"/>
                      </a:lnTo>
                      <a:lnTo>
                        <a:pt x="0" y="31"/>
                      </a:lnTo>
                      <a:lnTo>
                        <a:pt x="0" y="89"/>
                      </a:lnTo>
                      <a:lnTo>
                        <a:pt x="0" y="89"/>
                      </a:lnTo>
                      <a:lnTo>
                        <a:pt x="2" y="89"/>
                      </a:lnTo>
                      <a:lnTo>
                        <a:pt x="2" y="89"/>
                      </a:lnTo>
                      <a:lnTo>
                        <a:pt x="52" y="62"/>
                      </a:lnTo>
                      <a:lnTo>
                        <a:pt x="52" y="60"/>
                      </a:lnTo>
                      <a:lnTo>
                        <a:pt x="52" y="2"/>
                      </a:lnTo>
                      <a:lnTo>
                        <a:pt x="5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nvGrpSpPr>
                <p:cNvPr id="74" name="Group 73">
                  <a:extLst>
                    <a:ext uri="{FF2B5EF4-FFF2-40B4-BE49-F238E27FC236}">
                      <a16:creationId xmlns:a16="http://schemas.microsoft.com/office/drawing/2014/main" id="{8C9D17B8-91B4-4E20-AC46-3C1074708FAC}"/>
                    </a:ext>
                  </a:extLst>
                </p:cNvPr>
                <p:cNvGrpSpPr/>
                <p:nvPr/>
              </p:nvGrpSpPr>
              <p:grpSpPr>
                <a:xfrm>
                  <a:off x="8936038" y="5795963"/>
                  <a:ext cx="171450" cy="204787"/>
                  <a:chOff x="8936038" y="5795963"/>
                  <a:chExt cx="171450" cy="204787"/>
                </a:xfrm>
              </p:grpSpPr>
              <p:sp>
                <p:nvSpPr>
                  <p:cNvPr id="75" name="Freeform 14">
                    <a:extLst>
                      <a:ext uri="{FF2B5EF4-FFF2-40B4-BE49-F238E27FC236}">
                        <a16:creationId xmlns:a16="http://schemas.microsoft.com/office/drawing/2014/main" id="{BDEB46FC-1D9D-4E29-81EF-84F025DC004E}"/>
                      </a:ext>
                    </a:extLst>
                  </p:cNvPr>
                  <p:cNvSpPr>
                    <a:spLocks/>
                  </p:cNvSpPr>
                  <p:nvPr/>
                </p:nvSpPr>
                <p:spPr bwMode="auto">
                  <a:xfrm>
                    <a:off x="8936038" y="5795963"/>
                    <a:ext cx="161925" cy="95250"/>
                  </a:xfrm>
                  <a:custGeom>
                    <a:avLst/>
                    <a:gdLst>
                      <a:gd name="T0" fmla="*/ 52 w 102"/>
                      <a:gd name="T1" fmla="*/ 60 h 60"/>
                      <a:gd name="T2" fmla="*/ 50 w 102"/>
                      <a:gd name="T3" fmla="*/ 60 h 60"/>
                      <a:gd name="T4" fmla="*/ 0 w 102"/>
                      <a:gd name="T5" fmla="*/ 30 h 60"/>
                      <a:gd name="T6" fmla="*/ 0 w 102"/>
                      <a:gd name="T7" fmla="*/ 29 h 60"/>
                      <a:gd name="T8" fmla="*/ 0 w 102"/>
                      <a:gd name="T9" fmla="*/ 27 h 60"/>
                      <a:gd name="T10" fmla="*/ 50 w 102"/>
                      <a:gd name="T11" fmla="*/ 0 h 60"/>
                      <a:gd name="T12" fmla="*/ 52 w 102"/>
                      <a:gd name="T13" fmla="*/ 0 h 60"/>
                      <a:gd name="T14" fmla="*/ 102 w 102"/>
                      <a:gd name="T15" fmla="*/ 27 h 60"/>
                      <a:gd name="T16" fmla="*/ 102 w 102"/>
                      <a:gd name="T17" fmla="*/ 29 h 60"/>
                      <a:gd name="T18" fmla="*/ 102 w 102"/>
                      <a:gd name="T19" fmla="*/ 30 h 60"/>
                      <a:gd name="T20" fmla="*/ 52 w 102"/>
                      <a:gd name="T21" fmla="*/ 60 h 60"/>
                      <a:gd name="T22" fmla="*/ 52 w 102"/>
                      <a:gd name="T23"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60">
                        <a:moveTo>
                          <a:pt x="52" y="60"/>
                        </a:moveTo>
                        <a:lnTo>
                          <a:pt x="50" y="60"/>
                        </a:lnTo>
                        <a:lnTo>
                          <a:pt x="0" y="30"/>
                        </a:lnTo>
                        <a:lnTo>
                          <a:pt x="0" y="29"/>
                        </a:lnTo>
                        <a:lnTo>
                          <a:pt x="0" y="27"/>
                        </a:lnTo>
                        <a:lnTo>
                          <a:pt x="50" y="0"/>
                        </a:lnTo>
                        <a:lnTo>
                          <a:pt x="52" y="0"/>
                        </a:lnTo>
                        <a:lnTo>
                          <a:pt x="102" y="27"/>
                        </a:lnTo>
                        <a:lnTo>
                          <a:pt x="102" y="29"/>
                        </a:lnTo>
                        <a:lnTo>
                          <a:pt x="102" y="30"/>
                        </a:lnTo>
                        <a:lnTo>
                          <a:pt x="52" y="60"/>
                        </a:lnTo>
                        <a:lnTo>
                          <a:pt x="52" y="6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6" name="Freeform 18">
                    <a:extLst>
                      <a:ext uri="{FF2B5EF4-FFF2-40B4-BE49-F238E27FC236}">
                        <a16:creationId xmlns:a16="http://schemas.microsoft.com/office/drawing/2014/main" id="{413916F5-7C9F-4220-84A5-B29A26DECFE2}"/>
                      </a:ext>
                    </a:extLst>
                  </p:cNvPr>
                  <p:cNvSpPr>
                    <a:spLocks/>
                  </p:cNvSpPr>
                  <p:nvPr/>
                </p:nvSpPr>
                <p:spPr bwMode="auto">
                  <a:xfrm>
                    <a:off x="9024938" y="5859463"/>
                    <a:ext cx="82550" cy="141287"/>
                  </a:xfrm>
                  <a:custGeom>
                    <a:avLst/>
                    <a:gdLst>
                      <a:gd name="T0" fmla="*/ 52 w 52"/>
                      <a:gd name="T1" fmla="*/ 0 h 89"/>
                      <a:gd name="T2" fmla="*/ 51 w 52"/>
                      <a:gd name="T3" fmla="*/ 0 h 89"/>
                      <a:gd name="T4" fmla="*/ 0 w 52"/>
                      <a:gd name="T5" fmla="*/ 29 h 89"/>
                      <a:gd name="T6" fmla="*/ 0 w 52"/>
                      <a:gd name="T7" fmla="*/ 31 h 89"/>
                      <a:gd name="T8" fmla="*/ 0 w 52"/>
                      <a:gd name="T9" fmla="*/ 89 h 89"/>
                      <a:gd name="T10" fmla="*/ 0 w 52"/>
                      <a:gd name="T11" fmla="*/ 89 h 89"/>
                      <a:gd name="T12" fmla="*/ 2 w 52"/>
                      <a:gd name="T13" fmla="*/ 89 h 89"/>
                      <a:gd name="T14" fmla="*/ 2 w 52"/>
                      <a:gd name="T15" fmla="*/ 89 h 89"/>
                      <a:gd name="T16" fmla="*/ 52 w 52"/>
                      <a:gd name="T17" fmla="*/ 62 h 89"/>
                      <a:gd name="T18" fmla="*/ 52 w 52"/>
                      <a:gd name="T19" fmla="*/ 60 h 89"/>
                      <a:gd name="T20" fmla="*/ 52 w 52"/>
                      <a:gd name="T21" fmla="*/ 2 h 89"/>
                      <a:gd name="T22" fmla="*/ 52 w 52"/>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89">
                        <a:moveTo>
                          <a:pt x="52" y="0"/>
                        </a:moveTo>
                        <a:lnTo>
                          <a:pt x="51" y="0"/>
                        </a:lnTo>
                        <a:lnTo>
                          <a:pt x="0" y="29"/>
                        </a:lnTo>
                        <a:lnTo>
                          <a:pt x="0" y="31"/>
                        </a:lnTo>
                        <a:lnTo>
                          <a:pt x="0" y="89"/>
                        </a:lnTo>
                        <a:lnTo>
                          <a:pt x="0" y="89"/>
                        </a:lnTo>
                        <a:lnTo>
                          <a:pt x="2" y="89"/>
                        </a:lnTo>
                        <a:lnTo>
                          <a:pt x="2" y="89"/>
                        </a:lnTo>
                        <a:lnTo>
                          <a:pt x="52" y="62"/>
                        </a:lnTo>
                        <a:lnTo>
                          <a:pt x="52" y="60"/>
                        </a:lnTo>
                        <a:lnTo>
                          <a:pt x="52" y="2"/>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grpSp>
        </p:grpSp>
      </p:grpSp>
      <p:grpSp>
        <p:nvGrpSpPr>
          <p:cNvPr id="6" name="Graphic 114">
            <a:extLst>
              <a:ext uri="{FF2B5EF4-FFF2-40B4-BE49-F238E27FC236}">
                <a16:creationId xmlns:a16="http://schemas.microsoft.com/office/drawing/2014/main" id="{B593292A-6424-4A92-ADE9-9EB539DE3ECC}"/>
              </a:ext>
            </a:extLst>
          </p:cNvPr>
          <p:cNvGrpSpPr/>
          <p:nvPr/>
        </p:nvGrpSpPr>
        <p:grpSpPr>
          <a:xfrm>
            <a:off x="6893695" y="3142238"/>
            <a:ext cx="563557" cy="363411"/>
            <a:chOff x="6789229" y="3095192"/>
            <a:chExt cx="552557" cy="356318"/>
          </a:xfrm>
          <a:solidFill>
            <a:schemeClr val="bg1"/>
          </a:solidFill>
        </p:grpSpPr>
        <p:sp>
          <p:nvSpPr>
            <p:cNvPr id="12" name="Freeform: Shape 11">
              <a:extLst>
                <a:ext uri="{FF2B5EF4-FFF2-40B4-BE49-F238E27FC236}">
                  <a16:creationId xmlns:a16="http://schemas.microsoft.com/office/drawing/2014/main" id="{CD9A4C01-2095-4F16-8495-B0F6846ED2C8}"/>
                </a:ext>
              </a:extLst>
            </p:cNvPr>
            <p:cNvSpPr/>
            <p:nvPr/>
          </p:nvSpPr>
          <p:spPr>
            <a:xfrm>
              <a:off x="7185817" y="3185341"/>
              <a:ext cx="16663" cy="249950"/>
            </a:xfrm>
            <a:custGeom>
              <a:avLst/>
              <a:gdLst>
                <a:gd name="connsiteX0" fmla="*/ 0 w 16663"/>
                <a:gd name="connsiteY0" fmla="*/ 0 h 249950"/>
                <a:gd name="connsiteX1" fmla="*/ 18052 w 16663"/>
                <a:gd name="connsiteY1" fmla="*/ 0 h 249950"/>
                <a:gd name="connsiteX2" fmla="*/ 18052 w 16663"/>
                <a:gd name="connsiteY2" fmla="*/ 252727 h 249950"/>
                <a:gd name="connsiteX3" fmla="*/ 0 w 16663"/>
                <a:gd name="connsiteY3" fmla="*/ 252727 h 249950"/>
              </a:gdLst>
              <a:ahLst/>
              <a:cxnLst>
                <a:cxn ang="0">
                  <a:pos x="connsiteX0" y="connsiteY0"/>
                </a:cxn>
                <a:cxn ang="0">
                  <a:pos x="connsiteX1" y="connsiteY1"/>
                </a:cxn>
                <a:cxn ang="0">
                  <a:pos x="connsiteX2" y="connsiteY2"/>
                </a:cxn>
                <a:cxn ang="0">
                  <a:pos x="connsiteX3" y="connsiteY3"/>
                </a:cxn>
              </a:cxnLst>
              <a:rect l="l" t="t" r="r" b="b"/>
              <a:pathLst>
                <a:path w="16663" h="249950">
                  <a:moveTo>
                    <a:pt x="0" y="0"/>
                  </a:moveTo>
                  <a:lnTo>
                    <a:pt x="18052" y="0"/>
                  </a:lnTo>
                  <a:lnTo>
                    <a:pt x="18052" y="252727"/>
                  </a:lnTo>
                  <a:lnTo>
                    <a:pt x="0" y="252727"/>
                  </a:ln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13" name="Freeform: Shape 12">
              <a:extLst>
                <a:ext uri="{FF2B5EF4-FFF2-40B4-BE49-F238E27FC236}">
                  <a16:creationId xmlns:a16="http://schemas.microsoft.com/office/drawing/2014/main" id="{224CCDEC-C60F-41CB-B68E-78C44E677DB5}"/>
                </a:ext>
              </a:extLst>
            </p:cNvPr>
            <p:cNvSpPr/>
            <p:nvPr/>
          </p:nvSpPr>
          <p:spPr>
            <a:xfrm>
              <a:off x="6789229" y="3095192"/>
              <a:ext cx="5554" cy="5554"/>
            </a:xfrm>
            <a:custGeom>
              <a:avLst/>
              <a:gdLst/>
              <a:ahLst/>
              <a:cxnLst/>
              <a:rect l="l" t="t" r="r" b="b"/>
              <a:pathLst>
                <a:path/>
              </a:pathLst>
            </a:custGeom>
            <a:grpFill/>
            <a:ln w="11600" cap="flat">
              <a:noFill/>
              <a:prstDash val="solid"/>
              <a:miter/>
            </a:ln>
          </p:spPr>
          <p:txBody>
            <a:bodyPr rtlCol="0" anchor="ctr"/>
            <a:lstStyle/>
            <a:p>
              <a:pPr defTabSz="932563"/>
              <a:endParaRPr lang="en-US" sz="1800">
                <a:solidFill>
                  <a:srgbClr val="000000"/>
                </a:solidFill>
                <a:latin typeface="Segoe UI"/>
              </a:endParaRPr>
            </a:p>
          </p:txBody>
        </p:sp>
        <p:sp>
          <p:nvSpPr>
            <p:cNvPr id="14" name="Freeform: Shape 13">
              <a:extLst>
                <a:ext uri="{FF2B5EF4-FFF2-40B4-BE49-F238E27FC236}">
                  <a16:creationId xmlns:a16="http://schemas.microsoft.com/office/drawing/2014/main" id="{286D7790-50BC-453C-80D6-C8D6846CE006}"/>
                </a:ext>
              </a:extLst>
            </p:cNvPr>
            <p:cNvSpPr/>
            <p:nvPr/>
          </p:nvSpPr>
          <p:spPr>
            <a:xfrm>
              <a:off x="6789229" y="3095192"/>
              <a:ext cx="5554" cy="5554"/>
            </a:xfrm>
            <a:custGeom>
              <a:avLst/>
              <a:gdLst/>
              <a:ahLst/>
              <a:cxnLst/>
              <a:rect l="l" t="t" r="r" b="b"/>
              <a:pathLst>
                <a:path/>
              </a:pathLst>
            </a:custGeom>
            <a:grpFill/>
            <a:ln w="11600" cap="flat">
              <a:noFill/>
              <a:prstDash val="solid"/>
              <a:miter/>
            </a:ln>
          </p:spPr>
          <p:txBody>
            <a:bodyPr rtlCol="0" anchor="ctr"/>
            <a:lstStyle/>
            <a:p>
              <a:pPr defTabSz="932563"/>
              <a:endParaRPr lang="en-US" sz="1800">
                <a:solidFill>
                  <a:srgbClr val="000000"/>
                </a:solidFill>
                <a:latin typeface="Segoe UI"/>
              </a:endParaRPr>
            </a:p>
          </p:txBody>
        </p:sp>
        <p:sp>
          <p:nvSpPr>
            <p:cNvPr id="15" name="Freeform: Shape 14">
              <a:extLst>
                <a:ext uri="{FF2B5EF4-FFF2-40B4-BE49-F238E27FC236}">
                  <a16:creationId xmlns:a16="http://schemas.microsoft.com/office/drawing/2014/main" id="{83AFBFAE-028B-4452-B31D-5F4E2E49D556}"/>
                </a:ext>
              </a:extLst>
            </p:cNvPr>
            <p:cNvSpPr/>
            <p:nvPr/>
          </p:nvSpPr>
          <p:spPr>
            <a:xfrm>
              <a:off x="6960306" y="3265991"/>
              <a:ext cx="16663" cy="166633"/>
            </a:xfrm>
            <a:custGeom>
              <a:avLst/>
              <a:gdLst>
                <a:gd name="connsiteX0" fmla="*/ 9109 w 16663"/>
                <a:gd name="connsiteY0" fmla="*/ 889 h 166633"/>
                <a:gd name="connsiteX1" fmla="*/ 0 w 16663"/>
                <a:gd name="connsiteY1" fmla="*/ 0 h 166633"/>
                <a:gd name="connsiteX2" fmla="*/ 0 w 16663"/>
                <a:gd name="connsiteY2" fmla="*/ 172021 h 166633"/>
                <a:gd name="connsiteX3" fmla="*/ 18052 w 16663"/>
                <a:gd name="connsiteY3" fmla="*/ 172021 h 166633"/>
                <a:gd name="connsiteX4" fmla="*/ 18052 w 16663"/>
                <a:gd name="connsiteY4" fmla="*/ 0 h 166633"/>
                <a:gd name="connsiteX5" fmla="*/ 9109 w 16663"/>
                <a:gd name="connsiteY5" fmla="*/ 889 h 16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3" h="166633">
                  <a:moveTo>
                    <a:pt x="9109" y="889"/>
                  </a:moveTo>
                  <a:cubicBezTo>
                    <a:pt x="5999" y="889"/>
                    <a:pt x="2999" y="611"/>
                    <a:pt x="0" y="0"/>
                  </a:cubicBezTo>
                  <a:lnTo>
                    <a:pt x="0" y="172021"/>
                  </a:lnTo>
                  <a:lnTo>
                    <a:pt x="18052" y="172021"/>
                  </a:lnTo>
                  <a:lnTo>
                    <a:pt x="18052" y="0"/>
                  </a:lnTo>
                  <a:cubicBezTo>
                    <a:pt x="15164" y="611"/>
                    <a:pt x="12164" y="889"/>
                    <a:pt x="9109" y="889"/>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16" name="Freeform: Shape 15">
              <a:extLst>
                <a:ext uri="{FF2B5EF4-FFF2-40B4-BE49-F238E27FC236}">
                  <a16:creationId xmlns:a16="http://schemas.microsoft.com/office/drawing/2014/main" id="{7FAC3E0E-F041-4440-8A19-BAC6384FFA8F}"/>
                </a:ext>
              </a:extLst>
            </p:cNvPr>
            <p:cNvSpPr/>
            <p:nvPr/>
          </p:nvSpPr>
          <p:spPr>
            <a:xfrm>
              <a:off x="6933311" y="3183841"/>
              <a:ext cx="72208" cy="72208"/>
            </a:xfrm>
            <a:custGeom>
              <a:avLst/>
              <a:gdLst>
                <a:gd name="connsiteX0" fmla="*/ 72208 w 72207"/>
                <a:gd name="connsiteY0" fmla="*/ 36104 h 72207"/>
                <a:gd name="connsiteX1" fmla="*/ 36104 w 72207"/>
                <a:gd name="connsiteY1" fmla="*/ 72208 h 72207"/>
                <a:gd name="connsiteX2" fmla="*/ 0 w 72207"/>
                <a:gd name="connsiteY2" fmla="*/ 36104 h 72207"/>
                <a:gd name="connsiteX3" fmla="*/ 36104 w 72207"/>
                <a:gd name="connsiteY3" fmla="*/ 0 h 72207"/>
                <a:gd name="connsiteX4" fmla="*/ 72208 w 72207"/>
                <a:gd name="connsiteY4" fmla="*/ 36104 h 7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07" h="72207">
                  <a:moveTo>
                    <a:pt x="72208" y="36104"/>
                  </a:moveTo>
                  <a:cubicBezTo>
                    <a:pt x="72208" y="56044"/>
                    <a:pt x="56044" y="72208"/>
                    <a:pt x="36104" y="72208"/>
                  </a:cubicBezTo>
                  <a:cubicBezTo>
                    <a:pt x="16164" y="72208"/>
                    <a:pt x="0" y="56044"/>
                    <a:pt x="0" y="36104"/>
                  </a:cubicBezTo>
                  <a:cubicBezTo>
                    <a:pt x="0" y="16164"/>
                    <a:pt x="16164" y="0"/>
                    <a:pt x="36104" y="0"/>
                  </a:cubicBezTo>
                  <a:cubicBezTo>
                    <a:pt x="56044" y="0"/>
                    <a:pt x="72208" y="16164"/>
                    <a:pt x="72208" y="36104"/>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grpSp>
          <p:nvGrpSpPr>
            <p:cNvPr id="17" name="Graphic 114">
              <a:extLst>
                <a:ext uri="{FF2B5EF4-FFF2-40B4-BE49-F238E27FC236}">
                  <a16:creationId xmlns:a16="http://schemas.microsoft.com/office/drawing/2014/main" id="{B593292A-6424-4A92-ADE9-9EB539DE3ECC}"/>
                </a:ext>
              </a:extLst>
            </p:cNvPr>
            <p:cNvGrpSpPr/>
            <p:nvPr/>
          </p:nvGrpSpPr>
          <p:grpSpPr>
            <a:xfrm>
              <a:off x="7081949" y="3185341"/>
              <a:ext cx="16663" cy="249950"/>
              <a:chOff x="7081949" y="3185341"/>
              <a:chExt cx="16663" cy="249950"/>
            </a:xfrm>
            <a:grpFill/>
          </p:grpSpPr>
          <p:sp>
            <p:nvSpPr>
              <p:cNvPr id="18" name="Freeform: Shape 17">
                <a:extLst>
                  <a:ext uri="{FF2B5EF4-FFF2-40B4-BE49-F238E27FC236}">
                    <a16:creationId xmlns:a16="http://schemas.microsoft.com/office/drawing/2014/main" id="{66DB06DE-732E-4806-9ED2-2BE1716B6E1E}"/>
                  </a:ext>
                </a:extLst>
              </p:cNvPr>
              <p:cNvSpPr/>
              <p:nvPr/>
            </p:nvSpPr>
            <p:spPr>
              <a:xfrm>
                <a:off x="7081949" y="3185341"/>
                <a:ext cx="16663" cy="66653"/>
              </a:xfrm>
              <a:custGeom>
                <a:avLst/>
                <a:gdLst>
                  <a:gd name="connsiteX0" fmla="*/ 7887 w 16663"/>
                  <a:gd name="connsiteY0" fmla="*/ 67542 h 66653"/>
                  <a:gd name="connsiteX1" fmla="*/ 18052 w 16663"/>
                  <a:gd name="connsiteY1" fmla="*/ 68653 h 66653"/>
                  <a:gd name="connsiteX2" fmla="*/ 18052 w 16663"/>
                  <a:gd name="connsiteY2" fmla="*/ 0 h 66653"/>
                  <a:gd name="connsiteX3" fmla="*/ 0 w 16663"/>
                  <a:gd name="connsiteY3" fmla="*/ 0 h 66653"/>
                  <a:gd name="connsiteX4" fmla="*/ 0 w 16663"/>
                  <a:gd name="connsiteY4" fmla="*/ 68320 h 66653"/>
                  <a:gd name="connsiteX5" fmla="*/ 7887 w 16663"/>
                  <a:gd name="connsiteY5" fmla="*/ 67542 h 6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3" h="66653">
                    <a:moveTo>
                      <a:pt x="7887" y="67542"/>
                    </a:moveTo>
                    <a:cubicBezTo>
                      <a:pt x="11331" y="67542"/>
                      <a:pt x="14775" y="67931"/>
                      <a:pt x="18052" y="68653"/>
                    </a:cubicBezTo>
                    <a:lnTo>
                      <a:pt x="18052" y="0"/>
                    </a:lnTo>
                    <a:lnTo>
                      <a:pt x="0" y="0"/>
                    </a:lnTo>
                    <a:lnTo>
                      <a:pt x="0" y="68320"/>
                    </a:lnTo>
                    <a:cubicBezTo>
                      <a:pt x="2611" y="67820"/>
                      <a:pt x="5221" y="67542"/>
                      <a:pt x="7887" y="67542"/>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19" name="Freeform: Shape 18">
                <a:extLst>
                  <a:ext uri="{FF2B5EF4-FFF2-40B4-BE49-F238E27FC236}">
                    <a16:creationId xmlns:a16="http://schemas.microsoft.com/office/drawing/2014/main" id="{C7A3ADCC-ADB6-440C-A3E3-58C3AB6F9F8E}"/>
                  </a:ext>
                </a:extLst>
              </p:cNvPr>
              <p:cNvSpPr/>
              <p:nvPr/>
            </p:nvSpPr>
            <p:spPr>
              <a:xfrm>
                <a:off x="7081949" y="3345642"/>
                <a:ext cx="16663" cy="88871"/>
              </a:xfrm>
              <a:custGeom>
                <a:avLst/>
                <a:gdLst>
                  <a:gd name="connsiteX0" fmla="*/ 7887 w 16663"/>
                  <a:gd name="connsiteY0" fmla="*/ 1111 h 88871"/>
                  <a:gd name="connsiteX1" fmla="*/ 0 w 16663"/>
                  <a:gd name="connsiteY1" fmla="*/ 389 h 88871"/>
                  <a:gd name="connsiteX2" fmla="*/ 0 w 16663"/>
                  <a:gd name="connsiteY2" fmla="*/ 92370 h 88871"/>
                  <a:gd name="connsiteX3" fmla="*/ 18052 w 16663"/>
                  <a:gd name="connsiteY3" fmla="*/ 92370 h 88871"/>
                  <a:gd name="connsiteX4" fmla="*/ 18052 w 16663"/>
                  <a:gd name="connsiteY4" fmla="*/ 0 h 88871"/>
                  <a:gd name="connsiteX5" fmla="*/ 7887 w 16663"/>
                  <a:gd name="connsiteY5" fmla="*/ 1111 h 8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3" h="88871">
                    <a:moveTo>
                      <a:pt x="7887" y="1111"/>
                    </a:moveTo>
                    <a:cubicBezTo>
                      <a:pt x="5221" y="1111"/>
                      <a:pt x="2611" y="833"/>
                      <a:pt x="0" y="389"/>
                    </a:cubicBezTo>
                    <a:lnTo>
                      <a:pt x="0" y="92370"/>
                    </a:lnTo>
                    <a:lnTo>
                      <a:pt x="18052" y="92370"/>
                    </a:lnTo>
                    <a:lnTo>
                      <a:pt x="18052" y="0"/>
                    </a:lnTo>
                    <a:cubicBezTo>
                      <a:pt x="14775" y="722"/>
                      <a:pt x="11387" y="1111"/>
                      <a:pt x="7887" y="1111"/>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grpSp>
        <p:sp>
          <p:nvSpPr>
            <p:cNvPr id="20" name="Freeform: Shape 19">
              <a:extLst>
                <a:ext uri="{FF2B5EF4-FFF2-40B4-BE49-F238E27FC236}">
                  <a16:creationId xmlns:a16="http://schemas.microsoft.com/office/drawing/2014/main" id="{FCC395EE-D115-44D7-BDB7-BA7396A09B63}"/>
                </a:ext>
              </a:extLst>
            </p:cNvPr>
            <p:cNvSpPr/>
            <p:nvPr/>
          </p:nvSpPr>
          <p:spPr>
            <a:xfrm>
              <a:off x="7053732" y="3263714"/>
              <a:ext cx="72208" cy="72208"/>
            </a:xfrm>
            <a:custGeom>
              <a:avLst/>
              <a:gdLst>
                <a:gd name="connsiteX0" fmla="*/ 72208 w 72207"/>
                <a:gd name="connsiteY0" fmla="*/ 36104 h 72207"/>
                <a:gd name="connsiteX1" fmla="*/ 36104 w 72207"/>
                <a:gd name="connsiteY1" fmla="*/ 72208 h 72207"/>
                <a:gd name="connsiteX2" fmla="*/ 0 w 72207"/>
                <a:gd name="connsiteY2" fmla="*/ 36104 h 72207"/>
                <a:gd name="connsiteX3" fmla="*/ 36104 w 72207"/>
                <a:gd name="connsiteY3" fmla="*/ 0 h 72207"/>
                <a:gd name="connsiteX4" fmla="*/ 72208 w 72207"/>
                <a:gd name="connsiteY4" fmla="*/ 36104 h 7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07" h="72207">
                  <a:moveTo>
                    <a:pt x="72208" y="36104"/>
                  </a:moveTo>
                  <a:cubicBezTo>
                    <a:pt x="72208" y="56044"/>
                    <a:pt x="56044" y="72208"/>
                    <a:pt x="36104" y="72208"/>
                  </a:cubicBezTo>
                  <a:cubicBezTo>
                    <a:pt x="16164" y="72208"/>
                    <a:pt x="0" y="56044"/>
                    <a:pt x="0" y="36104"/>
                  </a:cubicBezTo>
                  <a:cubicBezTo>
                    <a:pt x="0" y="16164"/>
                    <a:pt x="16164" y="0"/>
                    <a:pt x="36104" y="0"/>
                  </a:cubicBezTo>
                  <a:cubicBezTo>
                    <a:pt x="56044" y="0"/>
                    <a:pt x="72208" y="16164"/>
                    <a:pt x="72208" y="36104"/>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21" name="Freeform: Shape 20">
              <a:extLst>
                <a:ext uri="{FF2B5EF4-FFF2-40B4-BE49-F238E27FC236}">
                  <a16:creationId xmlns:a16="http://schemas.microsoft.com/office/drawing/2014/main" id="{8CD1D1F1-4156-4560-98AB-1435D6EA7F6F}"/>
                </a:ext>
              </a:extLst>
            </p:cNvPr>
            <p:cNvSpPr/>
            <p:nvPr/>
          </p:nvSpPr>
          <p:spPr>
            <a:xfrm>
              <a:off x="7149019" y="3362639"/>
              <a:ext cx="88871" cy="88871"/>
            </a:xfrm>
            <a:custGeom>
              <a:avLst/>
              <a:gdLst>
                <a:gd name="connsiteX0" fmla="*/ 46963 w 88871"/>
                <a:gd name="connsiteY0" fmla="*/ 93815 h 88871"/>
                <a:gd name="connsiteX1" fmla="*/ 13747 w 88871"/>
                <a:gd name="connsiteY1" fmla="*/ 80095 h 88871"/>
                <a:gd name="connsiteX2" fmla="*/ 13747 w 88871"/>
                <a:gd name="connsiteY2" fmla="*/ 13719 h 88871"/>
                <a:gd name="connsiteX3" fmla="*/ 46963 w 88871"/>
                <a:gd name="connsiteY3" fmla="*/ 0 h 88871"/>
                <a:gd name="connsiteX4" fmla="*/ 80178 w 88871"/>
                <a:gd name="connsiteY4" fmla="*/ 13719 h 88871"/>
                <a:gd name="connsiteX5" fmla="*/ 93898 w 88871"/>
                <a:gd name="connsiteY5" fmla="*/ 46935 h 88871"/>
                <a:gd name="connsiteX6" fmla="*/ 80178 w 88871"/>
                <a:gd name="connsiteY6" fmla="*/ 80095 h 88871"/>
                <a:gd name="connsiteX7" fmla="*/ 46963 w 88871"/>
                <a:gd name="connsiteY7" fmla="*/ 93815 h 8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71" h="88871">
                  <a:moveTo>
                    <a:pt x="46963" y="93815"/>
                  </a:moveTo>
                  <a:cubicBezTo>
                    <a:pt x="34410" y="93815"/>
                    <a:pt x="22634" y="88927"/>
                    <a:pt x="13747" y="80095"/>
                  </a:cubicBezTo>
                  <a:cubicBezTo>
                    <a:pt x="-4582" y="61765"/>
                    <a:pt x="-4582" y="31994"/>
                    <a:pt x="13747" y="13719"/>
                  </a:cubicBezTo>
                  <a:cubicBezTo>
                    <a:pt x="22634" y="4832"/>
                    <a:pt x="34410" y="0"/>
                    <a:pt x="46963" y="0"/>
                  </a:cubicBezTo>
                  <a:cubicBezTo>
                    <a:pt x="59516" y="0"/>
                    <a:pt x="71291" y="4888"/>
                    <a:pt x="80178" y="13719"/>
                  </a:cubicBezTo>
                  <a:cubicBezTo>
                    <a:pt x="89066" y="22607"/>
                    <a:pt x="93898" y="34382"/>
                    <a:pt x="93898" y="46935"/>
                  </a:cubicBezTo>
                  <a:cubicBezTo>
                    <a:pt x="93898" y="59488"/>
                    <a:pt x="89010" y="71264"/>
                    <a:pt x="80178" y="80095"/>
                  </a:cubicBezTo>
                  <a:cubicBezTo>
                    <a:pt x="71291" y="88982"/>
                    <a:pt x="59516" y="93815"/>
                    <a:pt x="46963" y="93815"/>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22" name="Freeform: Shape 21">
              <a:extLst>
                <a:ext uri="{FF2B5EF4-FFF2-40B4-BE49-F238E27FC236}">
                  <a16:creationId xmlns:a16="http://schemas.microsoft.com/office/drawing/2014/main" id="{E51A5D2F-79FF-41E7-9D8A-B716DC66CCEE}"/>
                </a:ext>
              </a:extLst>
            </p:cNvPr>
            <p:cNvSpPr/>
            <p:nvPr/>
          </p:nvSpPr>
          <p:spPr>
            <a:xfrm>
              <a:off x="7159878" y="3373414"/>
              <a:ext cx="72208" cy="72208"/>
            </a:xfrm>
            <a:custGeom>
              <a:avLst/>
              <a:gdLst>
                <a:gd name="connsiteX0" fmla="*/ 72208 w 72207"/>
                <a:gd name="connsiteY0" fmla="*/ 36104 h 72207"/>
                <a:gd name="connsiteX1" fmla="*/ 36104 w 72207"/>
                <a:gd name="connsiteY1" fmla="*/ 72208 h 72207"/>
                <a:gd name="connsiteX2" fmla="*/ 0 w 72207"/>
                <a:gd name="connsiteY2" fmla="*/ 36104 h 72207"/>
                <a:gd name="connsiteX3" fmla="*/ 36104 w 72207"/>
                <a:gd name="connsiteY3" fmla="*/ 0 h 72207"/>
                <a:gd name="connsiteX4" fmla="*/ 72208 w 72207"/>
                <a:gd name="connsiteY4" fmla="*/ 36104 h 7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07" h="72207">
                  <a:moveTo>
                    <a:pt x="72208" y="36104"/>
                  </a:moveTo>
                  <a:cubicBezTo>
                    <a:pt x="72208" y="56044"/>
                    <a:pt x="56044" y="72208"/>
                    <a:pt x="36104" y="72208"/>
                  </a:cubicBezTo>
                  <a:cubicBezTo>
                    <a:pt x="16164" y="72208"/>
                    <a:pt x="0" y="56044"/>
                    <a:pt x="0" y="36104"/>
                  </a:cubicBezTo>
                  <a:cubicBezTo>
                    <a:pt x="0" y="16164"/>
                    <a:pt x="16164" y="0"/>
                    <a:pt x="36104" y="0"/>
                  </a:cubicBezTo>
                  <a:cubicBezTo>
                    <a:pt x="56044" y="0"/>
                    <a:pt x="72208" y="16164"/>
                    <a:pt x="72208" y="36104"/>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grpSp>
          <p:nvGrpSpPr>
            <p:cNvPr id="23" name="Graphic 114">
              <a:extLst>
                <a:ext uri="{FF2B5EF4-FFF2-40B4-BE49-F238E27FC236}">
                  <a16:creationId xmlns:a16="http://schemas.microsoft.com/office/drawing/2014/main" id="{B593292A-6424-4A92-ADE9-9EB539DE3ECC}"/>
                </a:ext>
              </a:extLst>
            </p:cNvPr>
            <p:cNvGrpSpPr/>
            <p:nvPr/>
          </p:nvGrpSpPr>
          <p:grpSpPr>
            <a:xfrm>
              <a:off x="7296739" y="3185341"/>
              <a:ext cx="16663" cy="249950"/>
              <a:chOff x="7296739" y="3185341"/>
              <a:chExt cx="16663" cy="249950"/>
            </a:xfrm>
            <a:grpFill/>
          </p:grpSpPr>
          <p:sp>
            <p:nvSpPr>
              <p:cNvPr id="24" name="Freeform: Shape 23">
                <a:extLst>
                  <a:ext uri="{FF2B5EF4-FFF2-40B4-BE49-F238E27FC236}">
                    <a16:creationId xmlns:a16="http://schemas.microsoft.com/office/drawing/2014/main" id="{20088E48-C4F2-4A72-83C4-5A6E05480E27}"/>
                  </a:ext>
                </a:extLst>
              </p:cNvPr>
              <p:cNvSpPr/>
              <p:nvPr/>
            </p:nvSpPr>
            <p:spPr>
              <a:xfrm>
                <a:off x="7296739" y="3185341"/>
                <a:ext cx="16663" cy="44436"/>
              </a:xfrm>
              <a:custGeom>
                <a:avLst/>
                <a:gdLst>
                  <a:gd name="connsiteX0" fmla="*/ 8943 w 16663"/>
                  <a:gd name="connsiteY0" fmla="*/ 44935 h 44435"/>
                  <a:gd name="connsiteX1" fmla="*/ 18052 w 16663"/>
                  <a:gd name="connsiteY1" fmla="*/ 45824 h 44435"/>
                  <a:gd name="connsiteX2" fmla="*/ 18052 w 16663"/>
                  <a:gd name="connsiteY2" fmla="*/ 0 h 44435"/>
                  <a:gd name="connsiteX3" fmla="*/ 0 w 16663"/>
                  <a:gd name="connsiteY3" fmla="*/ 0 h 44435"/>
                  <a:gd name="connsiteX4" fmla="*/ 0 w 16663"/>
                  <a:gd name="connsiteY4" fmla="*/ 45769 h 44435"/>
                  <a:gd name="connsiteX5" fmla="*/ 8943 w 16663"/>
                  <a:gd name="connsiteY5" fmla="*/ 44935 h 4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3" h="44435">
                    <a:moveTo>
                      <a:pt x="8943" y="44935"/>
                    </a:moveTo>
                    <a:cubicBezTo>
                      <a:pt x="12053" y="44935"/>
                      <a:pt x="15108" y="45213"/>
                      <a:pt x="18052" y="45824"/>
                    </a:cubicBezTo>
                    <a:lnTo>
                      <a:pt x="18052" y="0"/>
                    </a:lnTo>
                    <a:lnTo>
                      <a:pt x="0" y="0"/>
                    </a:lnTo>
                    <a:lnTo>
                      <a:pt x="0" y="45769"/>
                    </a:lnTo>
                    <a:cubicBezTo>
                      <a:pt x="2944" y="45213"/>
                      <a:pt x="5943" y="44935"/>
                      <a:pt x="8943" y="44935"/>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25" name="Freeform: Shape 24">
                <a:extLst>
                  <a:ext uri="{FF2B5EF4-FFF2-40B4-BE49-F238E27FC236}">
                    <a16:creationId xmlns:a16="http://schemas.microsoft.com/office/drawing/2014/main" id="{A2BCB17E-3A55-4BCF-86D2-96E80A8478DB}"/>
                  </a:ext>
                </a:extLst>
              </p:cNvPr>
              <p:cNvSpPr/>
              <p:nvPr/>
            </p:nvSpPr>
            <p:spPr>
              <a:xfrm>
                <a:off x="7296739" y="3323258"/>
                <a:ext cx="16663" cy="111089"/>
              </a:xfrm>
              <a:custGeom>
                <a:avLst/>
                <a:gdLst>
                  <a:gd name="connsiteX0" fmla="*/ 8943 w 16663"/>
                  <a:gd name="connsiteY0" fmla="*/ 833 h 111088"/>
                  <a:gd name="connsiteX1" fmla="*/ 0 w 16663"/>
                  <a:gd name="connsiteY1" fmla="*/ 0 h 111088"/>
                  <a:gd name="connsiteX2" fmla="*/ 0 w 16663"/>
                  <a:gd name="connsiteY2" fmla="*/ 114810 h 111088"/>
                  <a:gd name="connsiteX3" fmla="*/ 18052 w 16663"/>
                  <a:gd name="connsiteY3" fmla="*/ 114810 h 111088"/>
                  <a:gd name="connsiteX4" fmla="*/ 18052 w 16663"/>
                  <a:gd name="connsiteY4" fmla="*/ 0 h 111088"/>
                  <a:gd name="connsiteX5" fmla="*/ 8943 w 16663"/>
                  <a:gd name="connsiteY5" fmla="*/ 833 h 11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3" h="111088">
                    <a:moveTo>
                      <a:pt x="8943" y="833"/>
                    </a:moveTo>
                    <a:cubicBezTo>
                      <a:pt x="5888" y="833"/>
                      <a:pt x="2944" y="555"/>
                      <a:pt x="0" y="0"/>
                    </a:cubicBezTo>
                    <a:lnTo>
                      <a:pt x="0" y="114810"/>
                    </a:lnTo>
                    <a:lnTo>
                      <a:pt x="18052" y="114810"/>
                    </a:lnTo>
                    <a:lnTo>
                      <a:pt x="18052" y="0"/>
                    </a:lnTo>
                    <a:cubicBezTo>
                      <a:pt x="15108" y="555"/>
                      <a:pt x="12053" y="833"/>
                      <a:pt x="8943" y="833"/>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grpSp>
        <p:sp>
          <p:nvSpPr>
            <p:cNvPr id="26" name="Freeform: Shape 25">
              <a:extLst>
                <a:ext uri="{FF2B5EF4-FFF2-40B4-BE49-F238E27FC236}">
                  <a16:creationId xmlns:a16="http://schemas.microsoft.com/office/drawing/2014/main" id="{F006EDC2-0E55-4E85-9365-A38F14F41AF0}"/>
                </a:ext>
              </a:extLst>
            </p:cNvPr>
            <p:cNvSpPr/>
            <p:nvPr/>
          </p:nvSpPr>
          <p:spPr>
            <a:xfrm>
              <a:off x="7269578" y="3241052"/>
              <a:ext cx="72208" cy="72208"/>
            </a:xfrm>
            <a:custGeom>
              <a:avLst/>
              <a:gdLst>
                <a:gd name="connsiteX0" fmla="*/ 72208 w 72207"/>
                <a:gd name="connsiteY0" fmla="*/ 36104 h 72207"/>
                <a:gd name="connsiteX1" fmla="*/ 36104 w 72207"/>
                <a:gd name="connsiteY1" fmla="*/ 72208 h 72207"/>
                <a:gd name="connsiteX2" fmla="*/ 0 w 72207"/>
                <a:gd name="connsiteY2" fmla="*/ 36104 h 72207"/>
                <a:gd name="connsiteX3" fmla="*/ 36104 w 72207"/>
                <a:gd name="connsiteY3" fmla="*/ 0 h 72207"/>
                <a:gd name="connsiteX4" fmla="*/ 72208 w 72207"/>
                <a:gd name="connsiteY4" fmla="*/ 36104 h 7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07" h="72207">
                  <a:moveTo>
                    <a:pt x="72208" y="36104"/>
                  </a:moveTo>
                  <a:cubicBezTo>
                    <a:pt x="72208" y="56044"/>
                    <a:pt x="56044" y="72208"/>
                    <a:pt x="36104" y="72208"/>
                  </a:cubicBezTo>
                  <a:cubicBezTo>
                    <a:pt x="16164" y="72208"/>
                    <a:pt x="0" y="56044"/>
                    <a:pt x="0" y="36104"/>
                  </a:cubicBezTo>
                  <a:cubicBezTo>
                    <a:pt x="0" y="16164"/>
                    <a:pt x="16164" y="0"/>
                    <a:pt x="36104" y="0"/>
                  </a:cubicBezTo>
                  <a:cubicBezTo>
                    <a:pt x="56044" y="0"/>
                    <a:pt x="72208" y="16164"/>
                    <a:pt x="72208" y="36104"/>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grpSp>
      <p:grpSp>
        <p:nvGrpSpPr>
          <p:cNvPr id="120" name="Group 119" descr="assistance, person">
            <a:extLst>
              <a:ext uri="{FF2B5EF4-FFF2-40B4-BE49-F238E27FC236}">
                <a16:creationId xmlns:a16="http://schemas.microsoft.com/office/drawing/2014/main" id="{E91C2672-1372-40E3-8900-5D13B20279BF}"/>
              </a:ext>
            </a:extLst>
          </p:cNvPr>
          <p:cNvGrpSpPr/>
          <p:nvPr/>
        </p:nvGrpSpPr>
        <p:grpSpPr>
          <a:xfrm>
            <a:off x="2227546" y="5115350"/>
            <a:ext cx="427558" cy="480269"/>
            <a:chOff x="1674793" y="3086100"/>
            <a:chExt cx="302990" cy="340344"/>
          </a:xfrm>
        </p:grpSpPr>
        <p:grpSp>
          <p:nvGrpSpPr>
            <p:cNvPr id="121" name="Group 120">
              <a:extLst>
                <a:ext uri="{FF2B5EF4-FFF2-40B4-BE49-F238E27FC236}">
                  <a16:creationId xmlns:a16="http://schemas.microsoft.com/office/drawing/2014/main" id="{693E251F-1D58-4872-AE64-05DDEEE6E37B}"/>
                </a:ext>
              </a:extLst>
            </p:cNvPr>
            <p:cNvGrpSpPr/>
            <p:nvPr/>
          </p:nvGrpSpPr>
          <p:grpSpPr>
            <a:xfrm>
              <a:off x="1674793" y="3086100"/>
              <a:ext cx="302990" cy="340344"/>
              <a:chOff x="4666301" y="3313048"/>
              <a:chExt cx="193675" cy="217553"/>
            </a:xfrm>
          </p:grpSpPr>
          <p:sp>
            <p:nvSpPr>
              <p:cNvPr id="123" name="Freeform 41">
                <a:extLst>
                  <a:ext uri="{FF2B5EF4-FFF2-40B4-BE49-F238E27FC236}">
                    <a16:creationId xmlns:a16="http://schemas.microsoft.com/office/drawing/2014/main" id="{AB4447AC-5D9C-46A3-A8AB-1FF90A7CFDEB}"/>
                  </a:ext>
                </a:extLst>
              </p:cNvPr>
              <p:cNvSpPr>
                <a:spLocks/>
              </p:cNvSpPr>
              <p:nvPr/>
            </p:nvSpPr>
            <p:spPr bwMode="auto">
              <a:xfrm>
                <a:off x="4666301" y="3433763"/>
                <a:ext cx="193675" cy="96838"/>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24" name="Oval 42">
                <a:extLst>
                  <a:ext uri="{FF2B5EF4-FFF2-40B4-BE49-F238E27FC236}">
                    <a16:creationId xmlns:a16="http://schemas.microsoft.com/office/drawing/2014/main" id="{7AE5A6FA-444A-4BBE-B29D-A924ED2D9308}"/>
                  </a:ext>
                </a:extLst>
              </p:cNvPr>
              <p:cNvSpPr>
                <a:spLocks noChangeArrowheads="1"/>
              </p:cNvSpPr>
              <p:nvPr/>
            </p:nvSpPr>
            <p:spPr bwMode="auto">
              <a:xfrm>
                <a:off x="4706939" y="3313048"/>
                <a:ext cx="110813" cy="1087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sp>
          <p:nvSpPr>
            <p:cNvPr id="122" name="Freeform 71">
              <a:extLst>
                <a:ext uri="{FF2B5EF4-FFF2-40B4-BE49-F238E27FC236}">
                  <a16:creationId xmlns:a16="http://schemas.microsoft.com/office/drawing/2014/main" id="{44441A42-3BF8-4DA3-9DCB-1E6054A4A16F}"/>
                </a:ext>
              </a:extLst>
            </p:cNvPr>
            <p:cNvSpPr>
              <a:spLocks/>
            </p:cNvSpPr>
            <p:nvPr/>
          </p:nvSpPr>
          <p:spPr bwMode="auto">
            <a:xfrm>
              <a:off x="1799806" y="3160763"/>
              <a:ext cx="123255" cy="81267"/>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50E6FF"/>
            </a:solidFill>
            <a:ln w="15875" cap="flat">
              <a:noFill/>
              <a:prstDash val="solid"/>
              <a:miter lim="800000"/>
              <a:headEnd/>
              <a:tailEnd/>
            </a:ln>
          </p:spPr>
          <p:txBody>
            <a:bodyPr vert="horz" wrap="square" lIns="91390" tIns="45695" rIns="91390" bIns="45695" numCol="1" anchor="t" anchorCtr="0" compatLnSpc="1">
              <a:prstTxWarp prst="textNoShape">
                <a:avLst/>
              </a:prstTxWarp>
            </a:bodyPr>
            <a:lstStyle/>
            <a:p>
              <a:pPr algn="ctr" defTabSz="914224" fontAlgn="base"/>
              <a:endParaRPr lang="en-US" kern="0">
                <a:solidFill>
                  <a:srgbClr val="FFFFFF"/>
                </a:solidFill>
                <a:latin typeface="Segoe UI"/>
              </a:endParaRPr>
            </a:p>
          </p:txBody>
        </p:sp>
      </p:grpSp>
      <p:grpSp>
        <p:nvGrpSpPr>
          <p:cNvPr id="126" name="Group 125">
            <a:extLst>
              <a:ext uri="{FF2B5EF4-FFF2-40B4-BE49-F238E27FC236}">
                <a16:creationId xmlns:a16="http://schemas.microsoft.com/office/drawing/2014/main" id="{F0272CE6-1817-48FC-847A-FD032E6AE399}"/>
              </a:ext>
            </a:extLst>
          </p:cNvPr>
          <p:cNvGrpSpPr>
            <a:grpSpLocks noChangeAspect="1"/>
          </p:cNvGrpSpPr>
          <p:nvPr/>
        </p:nvGrpSpPr>
        <p:grpSpPr>
          <a:xfrm>
            <a:off x="2207136" y="3121629"/>
            <a:ext cx="478406" cy="489176"/>
            <a:chOff x="143230" y="758478"/>
            <a:chExt cx="1203483" cy="1230566"/>
          </a:xfrm>
        </p:grpSpPr>
        <p:sp>
          <p:nvSpPr>
            <p:cNvPr id="127" name="Rectangle 126">
              <a:extLst>
                <a:ext uri="{FF2B5EF4-FFF2-40B4-BE49-F238E27FC236}">
                  <a16:creationId xmlns:a16="http://schemas.microsoft.com/office/drawing/2014/main" id="{481A4535-38CD-4701-B5D6-EFD51C5A7CF1}"/>
                </a:ext>
              </a:extLst>
            </p:cNvPr>
            <p:cNvSpPr/>
            <p:nvPr/>
          </p:nvSpPr>
          <p:spPr bwMode="auto">
            <a:xfrm>
              <a:off x="454837" y="758478"/>
              <a:ext cx="891876" cy="583626"/>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70D2FA9C-FD4E-4FBB-A0A3-D195BFFD7CDD}"/>
                </a:ext>
              </a:extLst>
            </p:cNvPr>
            <p:cNvSpPr/>
            <p:nvPr/>
          </p:nvSpPr>
          <p:spPr bwMode="auto">
            <a:xfrm>
              <a:off x="454837" y="1405418"/>
              <a:ext cx="891876" cy="583626"/>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EAD24A1B-3893-4715-878F-B639E4C88532}"/>
                </a:ext>
              </a:extLst>
            </p:cNvPr>
            <p:cNvSpPr/>
            <p:nvPr/>
          </p:nvSpPr>
          <p:spPr bwMode="auto">
            <a:xfrm>
              <a:off x="143230" y="1405418"/>
              <a:ext cx="274320" cy="583626"/>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79639302-ADE9-483E-9208-F1143AD091F0}"/>
                </a:ext>
              </a:extLst>
            </p:cNvPr>
            <p:cNvSpPr/>
            <p:nvPr/>
          </p:nvSpPr>
          <p:spPr bwMode="auto">
            <a:xfrm>
              <a:off x="143230" y="1072531"/>
              <a:ext cx="274320" cy="27432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a:extLst>
                <a:ext uri="{FF2B5EF4-FFF2-40B4-BE49-F238E27FC236}">
                  <a16:creationId xmlns:a16="http://schemas.microsoft.com/office/drawing/2014/main" id="{0DAB5F97-666D-416C-897B-3C2807B41388}"/>
                </a:ext>
              </a:extLst>
            </p:cNvPr>
            <p:cNvSpPr/>
            <p:nvPr/>
          </p:nvSpPr>
          <p:spPr bwMode="auto">
            <a:xfrm>
              <a:off x="143230" y="762629"/>
              <a:ext cx="274320" cy="27432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2" name="Group 131" descr="location">
              <a:extLst>
                <a:ext uri="{FF2B5EF4-FFF2-40B4-BE49-F238E27FC236}">
                  <a16:creationId xmlns:a16="http://schemas.microsoft.com/office/drawing/2014/main" id="{797CD361-01F6-4849-861F-B3E1AE9C0C8E}"/>
                </a:ext>
              </a:extLst>
            </p:cNvPr>
            <p:cNvGrpSpPr/>
            <p:nvPr/>
          </p:nvGrpSpPr>
          <p:grpSpPr>
            <a:xfrm>
              <a:off x="615052" y="1017553"/>
              <a:ext cx="571446" cy="822214"/>
              <a:chOff x="798318" y="5778597"/>
              <a:chExt cx="268482" cy="386300"/>
            </a:xfrm>
          </p:grpSpPr>
          <p:sp>
            <p:nvSpPr>
              <p:cNvPr id="133" name="Freeform 113">
                <a:extLst>
                  <a:ext uri="{FF2B5EF4-FFF2-40B4-BE49-F238E27FC236}">
                    <a16:creationId xmlns:a16="http://schemas.microsoft.com/office/drawing/2014/main" id="{83D0B65A-E889-4E45-9546-8FE93A830C90}"/>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34" name="Oval 133">
                <a:extLst>
                  <a:ext uri="{FF2B5EF4-FFF2-40B4-BE49-F238E27FC236}">
                    <a16:creationId xmlns:a16="http://schemas.microsoft.com/office/drawing/2014/main" id="{C08570D4-59FE-4083-A558-A6E55F484748}"/>
                  </a:ext>
                </a:extLst>
              </p:cNvPr>
              <p:cNvSpPr>
                <a:spLocks noChangeArrowheads="1"/>
              </p:cNvSpPr>
              <p:nvPr/>
            </p:nvSpPr>
            <p:spPr bwMode="auto">
              <a:xfrm>
                <a:off x="875579" y="5857788"/>
                <a:ext cx="110097" cy="113959"/>
              </a:xfrm>
              <a:prstGeom prst="ellipse">
                <a:avLst/>
              </a:pr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grpSp>
    </p:spTree>
    <p:extLst>
      <p:ext uri="{BB962C8B-B14F-4D97-AF65-F5344CB8AC3E}">
        <p14:creationId xmlns:p14="http://schemas.microsoft.com/office/powerpoint/2010/main" val="35782164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541FF-E4A0-4C8D-94EA-7BC62F87C6BB}"/>
              </a:ext>
            </a:extLst>
          </p:cNvPr>
          <p:cNvSpPr>
            <a:spLocks noGrp="1"/>
          </p:cNvSpPr>
          <p:nvPr>
            <p:ph type="title"/>
          </p:nvPr>
        </p:nvSpPr>
        <p:spPr/>
        <p:txBody>
          <a:bodyPr/>
          <a:lstStyle/>
          <a:p>
            <a:r>
              <a:rPr lang="en-US"/>
              <a:t>The growing Windows Virtual Desktop partner ecosystem</a:t>
            </a:r>
          </a:p>
        </p:txBody>
      </p:sp>
      <p:sp>
        <p:nvSpPr>
          <p:cNvPr id="3" name="TextBox 2">
            <a:extLst>
              <a:ext uri="{FF2B5EF4-FFF2-40B4-BE49-F238E27FC236}">
                <a16:creationId xmlns:a16="http://schemas.microsoft.com/office/drawing/2014/main" id="{2614445E-24BB-41BE-9B86-907887AC9547}"/>
              </a:ext>
            </a:extLst>
          </p:cNvPr>
          <p:cNvSpPr txBox="1"/>
          <p:nvPr/>
        </p:nvSpPr>
        <p:spPr>
          <a:xfrm>
            <a:off x="572299" y="1350502"/>
            <a:ext cx="8100531" cy="2629759"/>
          </a:xfrm>
          <a:prstGeom prst="rect">
            <a:avLst/>
          </a:prstGeom>
          <a:noFill/>
          <a:ln>
            <a:solidFill>
              <a:schemeClr val="tx1"/>
            </a:solidFill>
            <a:prstDash val="sysDot"/>
          </a:ln>
        </p:spPr>
        <p:txBody>
          <a:bodyPr wrap="square" lIns="0" tIns="0" rIns="0" bIns="0"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Systems Integrators </a:t>
            </a:r>
          </a:p>
          <a:p>
            <a:pPr marL="186519"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1" u="none" strike="noStrike" kern="1200" cap="none" spc="0" normalizeH="0" baseline="0" noProof="0">
                <a:ln>
                  <a:noFill/>
                </a:ln>
                <a:solidFill>
                  <a:srgbClr val="0078D4"/>
                </a:solidFill>
                <a:effectLst/>
                <a:uLnTx/>
                <a:uFillTx/>
                <a:latin typeface="Segoe UI Semibold"/>
                <a:ea typeface="+mn-ea"/>
                <a:cs typeface="+mn-cs"/>
              </a:rPr>
              <a:t>(SIs and GSIs)</a:t>
            </a:r>
          </a:p>
          <a:p>
            <a:pPr marL="186519"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1" u="none" strike="noStrike" kern="1200" cap="none" spc="0" normalizeH="0" baseline="0" noProof="0">
              <a:ln>
                <a:noFill/>
              </a:ln>
              <a:solidFill>
                <a:srgbClr val="0078D4"/>
              </a:solidFill>
              <a:effectLst/>
              <a:uLnTx/>
              <a:uFillTx/>
              <a:latin typeface="Segoe UI Semibold"/>
              <a:ea typeface="+mn-ea"/>
              <a:cs typeface="+mn-cs"/>
            </a:endParaRPr>
          </a:p>
          <a:p>
            <a:pPr marL="186519"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1" u="none" strike="noStrike" kern="1200" cap="none" spc="0" normalizeH="0" baseline="0" noProof="0">
              <a:ln>
                <a:noFill/>
              </a:ln>
              <a:solidFill>
                <a:srgbClr val="0078D4"/>
              </a:solidFill>
              <a:effectLst/>
              <a:uLnTx/>
              <a:uFillTx/>
              <a:latin typeface="Segoe UI Semibold"/>
              <a:ea typeface="+mn-ea"/>
              <a:cs typeface="+mn-cs"/>
            </a:endParaRPr>
          </a:p>
          <a:p>
            <a:pPr marL="186519"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1" u="none" strike="noStrike" kern="1200" cap="none" spc="0" normalizeH="0" baseline="0" noProof="0">
              <a:ln>
                <a:noFill/>
              </a:ln>
              <a:solidFill>
                <a:srgbClr val="0078D4"/>
              </a:solidFill>
              <a:effectLst/>
              <a:uLnTx/>
              <a:uFillTx/>
              <a:latin typeface="Segoe UI Semibold"/>
              <a:ea typeface="+mn-ea"/>
              <a:cs typeface="+mn-cs"/>
            </a:endParaRPr>
          </a:p>
          <a:p>
            <a:pPr marL="186519"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1" u="none" strike="noStrike" kern="1200" cap="none" spc="0" normalizeH="0" baseline="0" noProof="0">
              <a:ln>
                <a:noFill/>
              </a:ln>
              <a:solidFill>
                <a:srgbClr val="0078D4"/>
              </a:solidFill>
              <a:effectLst/>
              <a:uLnTx/>
              <a:uFillTx/>
              <a:latin typeface="Segoe UI Semibold"/>
              <a:ea typeface="+mn-ea"/>
              <a:cs typeface="+mn-cs"/>
            </a:endParaRPr>
          </a:p>
          <a:p>
            <a:pPr marL="186519"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1" u="none" strike="noStrike" kern="1200" cap="none" spc="0" normalizeH="0" baseline="0" noProof="0">
              <a:ln>
                <a:noFill/>
              </a:ln>
              <a:solidFill>
                <a:srgbClr val="0078D4"/>
              </a:solidFill>
              <a:effectLst/>
              <a:uLnTx/>
              <a:uFillTx/>
              <a:latin typeface="Segoe UI Semibold"/>
              <a:ea typeface="+mn-ea"/>
              <a:cs typeface="+mn-cs"/>
            </a:endParaRPr>
          </a:p>
          <a:p>
            <a:pPr marL="186519"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1" u="none" strike="noStrike" kern="1200" cap="none" spc="0" normalizeH="0" baseline="0" noProof="0">
              <a:ln>
                <a:noFill/>
              </a:ln>
              <a:solidFill>
                <a:srgbClr val="0078D4"/>
              </a:solidFill>
              <a:effectLst/>
              <a:uLnTx/>
              <a:uFillTx/>
              <a:latin typeface="Segoe UI Semibold"/>
              <a:ea typeface="+mn-ea"/>
              <a:cs typeface="+mn-cs"/>
            </a:endParaRPr>
          </a:p>
          <a:p>
            <a:pPr marL="186519"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1" u="none" strike="noStrike" kern="1200" cap="none" spc="0" normalizeH="0" baseline="0" noProof="0">
              <a:ln>
                <a:noFill/>
              </a:ln>
              <a:solidFill>
                <a:srgbClr val="0078D4"/>
              </a:solidFill>
              <a:effectLst/>
              <a:uLnTx/>
              <a:uFillTx/>
              <a:latin typeface="Segoe UI Semibold"/>
              <a:ea typeface="+mn-ea"/>
              <a:cs typeface="+mn-cs"/>
            </a:endParaRPr>
          </a:p>
          <a:p>
            <a:pPr marL="186519"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1" u="none" strike="noStrike" kern="1200" cap="none" spc="0" normalizeH="0" baseline="0" noProof="0">
              <a:ln>
                <a:noFill/>
              </a:ln>
              <a:solidFill>
                <a:srgbClr val="0078D4"/>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F4231C03-E257-4FA4-9114-E7AE480ED9AB}"/>
              </a:ext>
            </a:extLst>
          </p:cNvPr>
          <p:cNvSpPr txBox="1"/>
          <p:nvPr/>
        </p:nvSpPr>
        <p:spPr>
          <a:xfrm>
            <a:off x="8786191" y="1350503"/>
            <a:ext cx="3212134" cy="2615828"/>
          </a:xfrm>
          <a:prstGeom prst="rect">
            <a:avLst/>
          </a:prstGeom>
          <a:noFill/>
          <a:ln>
            <a:solidFill>
              <a:schemeClr val="tx1"/>
            </a:solidFill>
            <a:prstDash val="sysDot"/>
          </a:ln>
        </p:spPr>
        <p:txBody>
          <a:bodyPr wrap="square" lIns="0" tIns="0" rIns="0" bIns="0" rtlCol="0">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Hardware providers </a:t>
            </a:r>
          </a:p>
          <a:p>
            <a:pPr marL="186519" marR="0" lvl="0" indent="0" algn="ctr" defTabSz="932597" rtl="0" eaLnBrk="1" fontAlgn="auto" latinLnBrk="0" hangingPunct="1">
              <a:lnSpc>
                <a:spcPct val="90000"/>
              </a:lnSpc>
              <a:spcBef>
                <a:spcPts val="0"/>
              </a:spcBef>
              <a:spcAft>
                <a:spcPts val="600"/>
              </a:spcAft>
              <a:buClrTx/>
              <a:buSzTx/>
              <a:buFontTx/>
              <a:buNone/>
              <a:tabLst/>
              <a:defRPr/>
            </a:pPr>
            <a:r>
              <a:rPr kumimoji="0" lang="en-US" sz="1632" b="0" i="1" u="none" strike="noStrike" kern="1200" cap="none" spc="0" normalizeH="0" baseline="0" noProof="0">
                <a:ln>
                  <a:noFill/>
                </a:ln>
                <a:solidFill>
                  <a:srgbClr val="0078D4"/>
                </a:solidFill>
                <a:effectLst/>
                <a:uLnTx/>
                <a:uFillTx/>
                <a:latin typeface="Segoe UI Semibold"/>
                <a:ea typeface="+mn-ea"/>
                <a:cs typeface="+mn-cs"/>
              </a:rPr>
              <a:t>Devices and servers</a:t>
            </a:r>
            <a:endParaRPr kumimoji="0" lang="en-US" sz="1632" b="0"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endParaRPr>
          </a:p>
        </p:txBody>
      </p:sp>
      <p:sp>
        <p:nvSpPr>
          <p:cNvPr id="20" name="Rectangle 19">
            <a:extLst>
              <a:ext uri="{FF2B5EF4-FFF2-40B4-BE49-F238E27FC236}">
                <a16:creationId xmlns:a16="http://schemas.microsoft.com/office/drawing/2014/main" id="{3F5CA2D0-0E86-4075-93DE-06EAD173DBA6}"/>
              </a:ext>
            </a:extLst>
          </p:cNvPr>
          <p:cNvSpPr/>
          <p:nvPr/>
        </p:nvSpPr>
        <p:spPr bwMode="auto">
          <a:xfrm>
            <a:off x="754013" y="2058618"/>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5A30D192-71E9-49FC-A3AA-9C6AB6A5F318}"/>
              </a:ext>
            </a:extLst>
          </p:cNvPr>
          <p:cNvPicPr>
            <a:picLocks noChangeAspect="1"/>
          </p:cNvPicPr>
          <p:nvPr/>
        </p:nvPicPr>
        <p:blipFill>
          <a:blip r:embed="rId3"/>
          <a:stretch>
            <a:fillRect/>
          </a:stretch>
        </p:blipFill>
        <p:spPr>
          <a:xfrm>
            <a:off x="1285059" y="2329397"/>
            <a:ext cx="835339" cy="310824"/>
          </a:xfrm>
          <a:prstGeom prst="rect">
            <a:avLst/>
          </a:prstGeom>
        </p:spPr>
      </p:pic>
      <p:sp>
        <p:nvSpPr>
          <p:cNvPr id="22" name="Rectangle 21">
            <a:extLst>
              <a:ext uri="{FF2B5EF4-FFF2-40B4-BE49-F238E27FC236}">
                <a16:creationId xmlns:a16="http://schemas.microsoft.com/office/drawing/2014/main" id="{4833F877-245C-4E3B-9E3E-45DBE461C2A0}"/>
              </a:ext>
            </a:extLst>
          </p:cNvPr>
          <p:cNvSpPr/>
          <p:nvPr/>
        </p:nvSpPr>
        <p:spPr bwMode="auto">
          <a:xfrm>
            <a:off x="2701860" y="2066521"/>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Picture 22" descr="A close up of a logo&#10;&#10;Description automatically generated">
            <a:extLst>
              <a:ext uri="{FF2B5EF4-FFF2-40B4-BE49-F238E27FC236}">
                <a16:creationId xmlns:a16="http://schemas.microsoft.com/office/drawing/2014/main" id="{E06AD89E-E41C-4DC4-ADEA-EE09B8C68D99}"/>
              </a:ext>
            </a:extLst>
          </p:cNvPr>
          <p:cNvPicPr>
            <a:picLocks noChangeAspect="1"/>
          </p:cNvPicPr>
          <p:nvPr/>
        </p:nvPicPr>
        <p:blipFill>
          <a:blip r:embed="rId4"/>
          <a:stretch>
            <a:fillRect/>
          </a:stretch>
        </p:blipFill>
        <p:spPr>
          <a:xfrm>
            <a:off x="2799683" y="2329399"/>
            <a:ext cx="1575242" cy="275849"/>
          </a:xfrm>
          <a:prstGeom prst="rect">
            <a:avLst/>
          </a:prstGeom>
        </p:spPr>
      </p:pic>
      <p:sp>
        <p:nvSpPr>
          <p:cNvPr id="24" name="Rectangle 23">
            <a:extLst>
              <a:ext uri="{FF2B5EF4-FFF2-40B4-BE49-F238E27FC236}">
                <a16:creationId xmlns:a16="http://schemas.microsoft.com/office/drawing/2014/main" id="{EB94AA85-C1D3-4E23-9606-FB5B856236D5}"/>
              </a:ext>
            </a:extLst>
          </p:cNvPr>
          <p:cNvSpPr/>
          <p:nvPr/>
        </p:nvSpPr>
        <p:spPr bwMode="auto">
          <a:xfrm>
            <a:off x="4665176" y="2066520"/>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8614D6B0-43CE-46F6-A4B9-0CAE9BA1FF37}"/>
              </a:ext>
            </a:extLst>
          </p:cNvPr>
          <p:cNvPicPr>
            <a:picLocks noChangeAspect="1"/>
          </p:cNvPicPr>
          <p:nvPr/>
        </p:nvPicPr>
        <p:blipFill>
          <a:blip r:embed="rId5"/>
          <a:stretch>
            <a:fillRect/>
          </a:stretch>
        </p:blipFill>
        <p:spPr>
          <a:xfrm>
            <a:off x="5023860" y="2118091"/>
            <a:ext cx="854765" cy="679926"/>
          </a:xfrm>
          <a:prstGeom prst="rect">
            <a:avLst/>
          </a:prstGeom>
        </p:spPr>
      </p:pic>
      <p:sp>
        <p:nvSpPr>
          <p:cNvPr id="26" name="Rectangle 25">
            <a:extLst>
              <a:ext uri="{FF2B5EF4-FFF2-40B4-BE49-F238E27FC236}">
                <a16:creationId xmlns:a16="http://schemas.microsoft.com/office/drawing/2014/main" id="{152033EE-E38C-405C-944A-31345C8A6F53}"/>
              </a:ext>
            </a:extLst>
          </p:cNvPr>
          <p:cNvSpPr/>
          <p:nvPr/>
        </p:nvSpPr>
        <p:spPr bwMode="auto">
          <a:xfrm>
            <a:off x="790992" y="3017224"/>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E23B7A15-D2AC-44B6-8F65-9350CCD4C8DD}"/>
              </a:ext>
            </a:extLst>
          </p:cNvPr>
          <p:cNvSpPr/>
          <p:nvPr/>
        </p:nvSpPr>
        <p:spPr bwMode="auto">
          <a:xfrm>
            <a:off x="4686323" y="3023144"/>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 name="Graphic 27">
            <a:extLst>
              <a:ext uri="{FF2B5EF4-FFF2-40B4-BE49-F238E27FC236}">
                <a16:creationId xmlns:a16="http://schemas.microsoft.com/office/drawing/2014/main" id="{F77747D6-D074-4945-B51C-5936C068B6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6466" y="3273742"/>
            <a:ext cx="1634454" cy="347889"/>
          </a:xfrm>
          <a:prstGeom prst="rect">
            <a:avLst/>
          </a:prstGeom>
        </p:spPr>
      </p:pic>
      <p:pic>
        <p:nvPicPr>
          <p:cNvPr id="29" name="Picture 28">
            <a:extLst>
              <a:ext uri="{FF2B5EF4-FFF2-40B4-BE49-F238E27FC236}">
                <a16:creationId xmlns:a16="http://schemas.microsoft.com/office/drawing/2014/main" id="{50E7F6E9-A803-4EB2-B297-78F71BCC8337}"/>
              </a:ext>
            </a:extLst>
          </p:cNvPr>
          <p:cNvPicPr>
            <a:picLocks noChangeAspect="1"/>
          </p:cNvPicPr>
          <p:nvPr/>
        </p:nvPicPr>
        <p:blipFill>
          <a:blip r:embed="rId8"/>
          <a:stretch>
            <a:fillRect/>
          </a:stretch>
        </p:blipFill>
        <p:spPr>
          <a:xfrm>
            <a:off x="4811582" y="3247588"/>
            <a:ext cx="1517537" cy="413257"/>
          </a:xfrm>
          <a:prstGeom prst="rect">
            <a:avLst/>
          </a:prstGeom>
        </p:spPr>
      </p:pic>
      <p:sp>
        <p:nvSpPr>
          <p:cNvPr id="30" name="Rectangle 29">
            <a:extLst>
              <a:ext uri="{FF2B5EF4-FFF2-40B4-BE49-F238E27FC236}">
                <a16:creationId xmlns:a16="http://schemas.microsoft.com/office/drawing/2014/main" id="{4722821A-0335-4CB9-99EC-BFBD86F9740F}"/>
              </a:ext>
            </a:extLst>
          </p:cNvPr>
          <p:cNvSpPr/>
          <p:nvPr/>
        </p:nvSpPr>
        <p:spPr bwMode="auto">
          <a:xfrm>
            <a:off x="2681967" y="3017224"/>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 name="Picture 30">
            <a:extLst>
              <a:ext uri="{FF2B5EF4-FFF2-40B4-BE49-F238E27FC236}">
                <a16:creationId xmlns:a16="http://schemas.microsoft.com/office/drawing/2014/main" id="{B5E204F9-4A87-402D-97F8-ADBA6ECBD5D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87155" y="3247587"/>
            <a:ext cx="960706" cy="384754"/>
          </a:xfrm>
          <a:prstGeom prst="rect">
            <a:avLst/>
          </a:prstGeom>
        </p:spPr>
      </p:pic>
      <p:grpSp>
        <p:nvGrpSpPr>
          <p:cNvPr id="35" name="Group 34">
            <a:extLst>
              <a:ext uri="{FF2B5EF4-FFF2-40B4-BE49-F238E27FC236}">
                <a16:creationId xmlns:a16="http://schemas.microsoft.com/office/drawing/2014/main" id="{3DB86FCA-6BA4-4A99-9B07-E73064503888}"/>
              </a:ext>
            </a:extLst>
          </p:cNvPr>
          <p:cNvGrpSpPr/>
          <p:nvPr/>
        </p:nvGrpSpPr>
        <p:grpSpPr>
          <a:xfrm>
            <a:off x="9452877" y="2058618"/>
            <a:ext cx="1765401" cy="829553"/>
            <a:chOff x="2573686" y="5892962"/>
            <a:chExt cx="1731188" cy="873022"/>
          </a:xfrm>
        </p:grpSpPr>
        <p:sp>
          <p:nvSpPr>
            <p:cNvPr id="36" name="Rectangle 35">
              <a:extLst>
                <a:ext uri="{FF2B5EF4-FFF2-40B4-BE49-F238E27FC236}">
                  <a16:creationId xmlns:a16="http://schemas.microsoft.com/office/drawing/2014/main" id="{98F2E038-3F8D-4A53-B657-1606C01F75FE}"/>
                </a:ext>
              </a:extLst>
            </p:cNvPr>
            <p:cNvSpPr/>
            <p:nvPr/>
          </p:nvSpPr>
          <p:spPr bwMode="auto">
            <a:xfrm>
              <a:off x="2573686" y="5892962"/>
              <a:ext cx="1731188" cy="873022"/>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a:extLst>
                <a:ext uri="{FF2B5EF4-FFF2-40B4-BE49-F238E27FC236}">
                  <a16:creationId xmlns:a16="http://schemas.microsoft.com/office/drawing/2014/main" id="{B385FC9B-7AE3-4E86-ADCC-DA845D05036C}"/>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4735" t="4735" r="4735" b="4735"/>
            <a:stretch/>
          </p:blipFill>
          <p:spPr>
            <a:xfrm>
              <a:off x="3003625" y="6213622"/>
              <a:ext cx="871310" cy="231702"/>
            </a:xfrm>
            <a:prstGeom prst="rect">
              <a:avLst/>
            </a:prstGeom>
          </p:spPr>
        </p:pic>
      </p:grpSp>
      <p:grpSp>
        <p:nvGrpSpPr>
          <p:cNvPr id="38" name="Group 37">
            <a:extLst>
              <a:ext uri="{FF2B5EF4-FFF2-40B4-BE49-F238E27FC236}">
                <a16:creationId xmlns:a16="http://schemas.microsoft.com/office/drawing/2014/main" id="{D1E45C38-EC19-4C10-8E85-7C8DF2E87107}"/>
              </a:ext>
            </a:extLst>
          </p:cNvPr>
          <p:cNvGrpSpPr/>
          <p:nvPr/>
        </p:nvGrpSpPr>
        <p:grpSpPr>
          <a:xfrm>
            <a:off x="9466470" y="3008463"/>
            <a:ext cx="1765401" cy="829553"/>
            <a:chOff x="4408410" y="4901459"/>
            <a:chExt cx="1731188" cy="873022"/>
          </a:xfrm>
        </p:grpSpPr>
        <p:sp>
          <p:nvSpPr>
            <p:cNvPr id="39" name="Rectangle 38">
              <a:extLst>
                <a:ext uri="{FF2B5EF4-FFF2-40B4-BE49-F238E27FC236}">
                  <a16:creationId xmlns:a16="http://schemas.microsoft.com/office/drawing/2014/main" id="{3DBAB48E-18C2-4FEF-A5BF-122616D23109}"/>
                </a:ext>
              </a:extLst>
            </p:cNvPr>
            <p:cNvSpPr/>
            <p:nvPr/>
          </p:nvSpPr>
          <p:spPr bwMode="auto">
            <a:xfrm>
              <a:off x="4408410" y="4901459"/>
              <a:ext cx="1731188" cy="873022"/>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Picture 39" descr="A close up of a sign&#10;&#10;Description automatically generated">
              <a:extLst>
                <a:ext uri="{FF2B5EF4-FFF2-40B4-BE49-F238E27FC236}">
                  <a16:creationId xmlns:a16="http://schemas.microsoft.com/office/drawing/2014/main" id="{AA2FA042-C605-4B43-8497-F610C19C5A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02518" y="5161747"/>
              <a:ext cx="542972" cy="352446"/>
            </a:xfrm>
            <a:prstGeom prst="rect">
              <a:avLst/>
            </a:prstGeom>
          </p:spPr>
        </p:pic>
      </p:grpSp>
      <p:sp>
        <p:nvSpPr>
          <p:cNvPr id="44" name="TextBox 43">
            <a:extLst>
              <a:ext uri="{FF2B5EF4-FFF2-40B4-BE49-F238E27FC236}">
                <a16:creationId xmlns:a16="http://schemas.microsoft.com/office/drawing/2014/main" id="{2399EF5C-9E6E-4D09-8A7F-13EE6D946FA6}"/>
              </a:ext>
            </a:extLst>
          </p:cNvPr>
          <p:cNvSpPr txBox="1"/>
          <p:nvPr/>
        </p:nvSpPr>
        <p:spPr>
          <a:xfrm>
            <a:off x="572299" y="4036098"/>
            <a:ext cx="11426026" cy="2958427"/>
          </a:xfrm>
          <a:prstGeom prst="rect">
            <a:avLst/>
          </a:prstGeom>
          <a:noFill/>
          <a:ln>
            <a:solidFill>
              <a:schemeClr val="tx1"/>
            </a:solidFill>
            <a:prstDash val="sysDot"/>
          </a:ln>
        </p:spPr>
        <p:txBody>
          <a:bodyPr wrap="square" lIns="0" tIns="0" rIns="0" bIns="0" rtlCol="0">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Independent software vendors and value-add partners</a:t>
            </a:r>
          </a:p>
          <a:p>
            <a:pPr marL="186519" marR="0" lvl="0" indent="0" algn="ctr" defTabSz="932597" rtl="0" eaLnBrk="1" fontAlgn="auto" latinLnBrk="0" hangingPunct="1">
              <a:lnSpc>
                <a:spcPct val="90000"/>
              </a:lnSpc>
              <a:spcBef>
                <a:spcPts val="0"/>
              </a:spcBef>
              <a:spcAft>
                <a:spcPts val="600"/>
              </a:spcAft>
              <a:buClrTx/>
              <a:buSzTx/>
              <a:buFontTx/>
              <a:buNone/>
              <a:tabLst/>
              <a:defRPr/>
            </a:pPr>
            <a:r>
              <a:rPr kumimoji="0" lang="en-US" sz="1632" b="0" i="1" u="none" strike="noStrike" kern="1200" cap="none" spc="0" normalizeH="0" baseline="0" noProof="0">
                <a:ln>
                  <a:noFill/>
                </a:ln>
                <a:solidFill>
                  <a:srgbClr val="0078D4"/>
                </a:solidFill>
                <a:effectLst/>
                <a:uLnTx/>
                <a:uFillTx/>
                <a:latin typeface="Segoe UI Semibold"/>
                <a:ea typeface="+mn-ea"/>
                <a:cs typeface="+mn-cs"/>
              </a:rPr>
              <a:t>Software and services</a:t>
            </a:r>
            <a:endParaRPr kumimoji="0" lang="en-US" sz="1632" b="0"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endParaRPr>
          </a:p>
        </p:txBody>
      </p:sp>
      <p:grpSp>
        <p:nvGrpSpPr>
          <p:cNvPr id="45" name="Group 44">
            <a:extLst>
              <a:ext uri="{FF2B5EF4-FFF2-40B4-BE49-F238E27FC236}">
                <a16:creationId xmlns:a16="http://schemas.microsoft.com/office/drawing/2014/main" id="{B472A58B-CB5F-4686-915B-1A5E632F18FA}"/>
              </a:ext>
            </a:extLst>
          </p:cNvPr>
          <p:cNvGrpSpPr/>
          <p:nvPr/>
        </p:nvGrpSpPr>
        <p:grpSpPr>
          <a:xfrm>
            <a:off x="9044992" y="6220127"/>
            <a:ext cx="1284932" cy="685033"/>
            <a:chOff x="2177835" y="3583381"/>
            <a:chExt cx="1429589" cy="671758"/>
          </a:xfrm>
        </p:grpSpPr>
        <p:sp>
          <p:nvSpPr>
            <p:cNvPr id="46" name="Rectangle 45">
              <a:extLst>
                <a:ext uri="{FF2B5EF4-FFF2-40B4-BE49-F238E27FC236}">
                  <a16:creationId xmlns:a16="http://schemas.microsoft.com/office/drawing/2014/main" id="{7876B205-EA46-4DB7-B75D-6BE1E4F131C4}"/>
                </a:ext>
              </a:extLst>
            </p:cNvPr>
            <p:cNvSpPr/>
            <p:nvPr/>
          </p:nvSpPr>
          <p:spPr bwMode="auto">
            <a:xfrm>
              <a:off x="2177835" y="3583381"/>
              <a:ext cx="1429589" cy="671758"/>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a:extLst>
                <a:ext uri="{FF2B5EF4-FFF2-40B4-BE49-F238E27FC236}">
                  <a16:creationId xmlns:a16="http://schemas.microsoft.com/office/drawing/2014/main" id="{466870DD-F3FD-4F21-B666-E66B696D97FF}"/>
                </a:ext>
              </a:extLst>
            </p:cNvPr>
            <p:cNvPicPr>
              <a:picLocks noChangeAspect="1"/>
            </p:cNvPicPr>
            <p:nvPr/>
          </p:nvPicPr>
          <p:blipFill rotWithShape="1">
            <a:blip r:embed="rId12" cstate="email">
              <a:extLst>
                <a:ext uri="{BEBA8EAE-BF5A-486C-A8C5-ECC9F3942E4B}">
                  <a14:imgProps xmlns:a14="http://schemas.microsoft.com/office/drawing/2010/main">
                    <a14:imgLayer r:embed="rId13">
                      <a14:imgEffect>
                        <a14:backgroundRemoval t="10000" b="90000" l="5740" r="90000">
                          <a14:foregroundMark x1="9020" y1="35600" x2="9020" y2="35600"/>
                          <a14:foregroundMark x1="21660" y1="42133" x2="21660" y2="42133"/>
                          <a14:foregroundMark x1="27320" y1="42867" x2="27320" y2="42867"/>
                          <a14:foregroundMark x1="27760" y1="24733" x2="27760" y2="24733"/>
                          <a14:foregroundMark x1="8580" y1="24733" x2="8580" y2="24733"/>
                          <a14:foregroundMark x1="8580" y1="43600" x2="8580" y2="43600"/>
                          <a14:foregroundMark x1="5740" y1="25467" x2="5740" y2="25467"/>
                          <a14:foregroundMark x1="5740" y1="25467" x2="5740" y2="25467"/>
                          <a14:foregroundMark x1="38660" y1="49400" x2="38660" y2="49400"/>
                          <a14:foregroundMark x1="55680" y1="53133" x2="55680" y2="53133"/>
                          <a14:foregroundMark x1="63740" y1="21533" x2="63740" y2="21533"/>
                          <a14:foregroundMark x1="63240" y1="58867" x2="63240" y2="58867"/>
                          <a14:foregroundMark x1="69140" y1="43333" x2="69140" y2="43333"/>
                          <a14:foregroundMark x1="80740" y1="32733" x2="80740" y2="32733"/>
                          <a14:foregroundMark x1="88560" y1="27533" x2="88560" y2="27533"/>
                          <a14:foregroundMark x1="87360" y1="27933" x2="87360" y2="27933"/>
                          <a14:foregroundMark x1="87040" y1="31333" x2="87040" y2="31333"/>
                          <a14:backgroundMark x1="87320" y1="27000" x2="87320" y2="27000"/>
                          <a14:backgroundMark x1="87360" y1="28200" x2="87360" y2="28200"/>
                          <a14:backgroundMark x1="88180" y1="29467" x2="88180" y2="29467"/>
                          <a14:backgroundMark x1="87000" y1="31333" x2="87000" y2="31333"/>
                          <a14:backgroundMark x1="88480" y1="27533" x2="88480" y2="27533"/>
                          <a14:backgroundMark x1="87460" y1="28067" x2="87460" y2="28067"/>
                        </a14:backgroundRemoval>
                      </a14:imgEffect>
                    </a14:imgLayer>
                  </a14:imgProps>
                </a:ext>
                <a:ext uri="{28A0092B-C50C-407E-A947-70E740481C1C}">
                  <a14:useLocalDpi xmlns:a14="http://schemas.microsoft.com/office/drawing/2010/main"/>
                </a:ext>
              </a:extLst>
            </a:blip>
            <a:srcRect r="13523"/>
            <a:stretch/>
          </p:blipFill>
          <p:spPr>
            <a:xfrm>
              <a:off x="2328633" y="3743116"/>
              <a:ext cx="1069529" cy="345727"/>
            </a:xfrm>
            <a:prstGeom prst="rect">
              <a:avLst/>
            </a:prstGeom>
          </p:spPr>
        </p:pic>
      </p:grpSp>
      <p:grpSp>
        <p:nvGrpSpPr>
          <p:cNvPr id="49" name="Group 48">
            <a:extLst>
              <a:ext uri="{FF2B5EF4-FFF2-40B4-BE49-F238E27FC236}">
                <a16:creationId xmlns:a16="http://schemas.microsoft.com/office/drawing/2014/main" id="{2CF66F6E-5AEF-4DA0-86BE-C716381985A6}"/>
              </a:ext>
            </a:extLst>
          </p:cNvPr>
          <p:cNvGrpSpPr/>
          <p:nvPr/>
        </p:nvGrpSpPr>
        <p:grpSpPr>
          <a:xfrm>
            <a:off x="3277694" y="6252994"/>
            <a:ext cx="1284933" cy="685033"/>
            <a:chOff x="2837327" y="3433695"/>
            <a:chExt cx="1429387" cy="671662"/>
          </a:xfrm>
        </p:grpSpPr>
        <p:sp>
          <p:nvSpPr>
            <p:cNvPr id="50" name="Rectangle 49">
              <a:extLst>
                <a:ext uri="{FF2B5EF4-FFF2-40B4-BE49-F238E27FC236}">
                  <a16:creationId xmlns:a16="http://schemas.microsoft.com/office/drawing/2014/main" id="{9475DBB2-8056-4C06-A4ED-946EC9EECC9E}"/>
                </a:ext>
              </a:extLst>
            </p:cNvPr>
            <p:cNvSpPr/>
            <p:nvPr/>
          </p:nvSpPr>
          <p:spPr bwMode="auto">
            <a:xfrm>
              <a:off x="2837327" y="3433695"/>
              <a:ext cx="1429387" cy="671662"/>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descr="A close up of a sign&#10;&#10;Description automatically generated">
              <a:extLst>
                <a:ext uri="{FF2B5EF4-FFF2-40B4-BE49-F238E27FC236}">
                  <a16:creationId xmlns:a16="http://schemas.microsoft.com/office/drawing/2014/main" id="{AE30715A-02AF-40A5-A864-99BDF194A6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79394" y="3601132"/>
              <a:ext cx="1286796" cy="299758"/>
            </a:xfrm>
            <a:prstGeom prst="rect">
              <a:avLst/>
            </a:prstGeom>
          </p:spPr>
        </p:pic>
      </p:grpSp>
      <p:grpSp>
        <p:nvGrpSpPr>
          <p:cNvPr id="115" name="Group 114">
            <a:extLst>
              <a:ext uri="{FF2B5EF4-FFF2-40B4-BE49-F238E27FC236}">
                <a16:creationId xmlns:a16="http://schemas.microsoft.com/office/drawing/2014/main" id="{4262251F-C343-4AFA-A5B7-4515C7793CCF}"/>
              </a:ext>
            </a:extLst>
          </p:cNvPr>
          <p:cNvGrpSpPr/>
          <p:nvPr/>
        </p:nvGrpSpPr>
        <p:grpSpPr>
          <a:xfrm>
            <a:off x="7598636" y="6231262"/>
            <a:ext cx="1284933" cy="686381"/>
            <a:chOff x="4763011" y="4676316"/>
            <a:chExt cx="1284933" cy="686381"/>
          </a:xfrm>
        </p:grpSpPr>
        <p:sp>
          <p:nvSpPr>
            <p:cNvPr id="53" name="Rectangle 52">
              <a:extLst>
                <a:ext uri="{FF2B5EF4-FFF2-40B4-BE49-F238E27FC236}">
                  <a16:creationId xmlns:a16="http://schemas.microsoft.com/office/drawing/2014/main" id="{76E3C163-F552-4399-8E21-76DCDD4DEB93}"/>
                </a:ext>
              </a:extLst>
            </p:cNvPr>
            <p:cNvSpPr/>
            <p:nvPr/>
          </p:nvSpPr>
          <p:spPr bwMode="auto">
            <a:xfrm>
              <a:off x="4763011" y="4676316"/>
              <a:ext cx="1284933"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descr="A close up of a logo&#10;&#10;Description automatically generated">
              <a:extLst>
                <a:ext uri="{FF2B5EF4-FFF2-40B4-BE49-F238E27FC236}">
                  <a16:creationId xmlns:a16="http://schemas.microsoft.com/office/drawing/2014/main" id="{03304FD6-CD85-4DA6-BDB4-A390087E5CC9}"/>
                </a:ext>
              </a:extLst>
            </p:cNvPr>
            <p:cNvPicPr>
              <a:picLocks noChangeAspect="1"/>
            </p:cNvPicPr>
            <p:nvPr/>
          </p:nvPicPr>
          <p:blipFill rotWithShape="1">
            <a:blip r:embed="rId15">
              <a:extLst>
                <a:ext uri="{28A0092B-C50C-407E-A947-70E740481C1C}">
                  <a14:useLocalDpi xmlns:a14="http://schemas.microsoft.com/office/drawing/2010/main" val="0"/>
                </a:ext>
              </a:extLst>
            </a:blip>
            <a:srcRect t="33220" b="40793"/>
            <a:stretch/>
          </p:blipFill>
          <p:spPr>
            <a:xfrm>
              <a:off x="4883618" y="4942362"/>
              <a:ext cx="1018384" cy="233618"/>
            </a:xfrm>
            <a:prstGeom prst="rect">
              <a:avLst/>
            </a:prstGeom>
          </p:spPr>
        </p:pic>
      </p:grpSp>
      <p:sp>
        <p:nvSpPr>
          <p:cNvPr id="56" name="Rectangle 55">
            <a:extLst>
              <a:ext uri="{FF2B5EF4-FFF2-40B4-BE49-F238E27FC236}">
                <a16:creationId xmlns:a16="http://schemas.microsoft.com/office/drawing/2014/main" id="{7D1DDC67-53E9-4767-923E-A5A1C70817B0}"/>
              </a:ext>
            </a:extLst>
          </p:cNvPr>
          <p:cNvSpPr/>
          <p:nvPr/>
        </p:nvSpPr>
        <p:spPr bwMode="auto">
          <a:xfrm>
            <a:off x="6155906" y="6243845"/>
            <a:ext cx="1284933"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24A8C2DC-8C18-4988-A6B2-CF6D8C5181BD}"/>
              </a:ext>
            </a:extLst>
          </p:cNvPr>
          <p:cNvSpPr/>
          <p:nvPr/>
        </p:nvSpPr>
        <p:spPr bwMode="auto">
          <a:xfrm>
            <a:off x="7557515" y="5435577"/>
            <a:ext cx="1324585" cy="68503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6" name="Group 115">
            <a:extLst>
              <a:ext uri="{FF2B5EF4-FFF2-40B4-BE49-F238E27FC236}">
                <a16:creationId xmlns:a16="http://schemas.microsoft.com/office/drawing/2014/main" id="{5DB72D1D-28A1-4A68-B21D-54BADD0998F6}"/>
              </a:ext>
            </a:extLst>
          </p:cNvPr>
          <p:cNvGrpSpPr/>
          <p:nvPr/>
        </p:nvGrpSpPr>
        <p:grpSpPr>
          <a:xfrm>
            <a:off x="4683645" y="4707755"/>
            <a:ext cx="1284933" cy="686381"/>
            <a:chOff x="6136901" y="4680461"/>
            <a:chExt cx="1284933" cy="686381"/>
          </a:xfrm>
        </p:grpSpPr>
        <p:sp>
          <p:nvSpPr>
            <p:cNvPr id="57" name="Rectangle 56">
              <a:extLst>
                <a:ext uri="{FF2B5EF4-FFF2-40B4-BE49-F238E27FC236}">
                  <a16:creationId xmlns:a16="http://schemas.microsoft.com/office/drawing/2014/main" id="{2D5CBF06-2579-48A2-B0EA-AF142ED2DEF4}"/>
                </a:ext>
              </a:extLst>
            </p:cNvPr>
            <p:cNvSpPr/>
            <p:nvPr/>
          </p:nvSpPr>
          <p:spPr bwMode="auto">
            <a:xfrm>
              <a:off x="6136901" y="4680461"/>
              <a:ext cx="1284933"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 name="Picture 8" descr="See the source image">
              <a:extLst>
                <a:ext uri="{FF2B5EF4-FFF2-40B4-BE49-F238E27FC236}">
                  <a16:creationId xmlns:a16="http://schemas.microsoft.com/office/drawing/2014/main" id="{C368F4B0-DA1E-4423-96ED-2FB62FC302A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24234" y="4861068"/>
              <a:ext cx="925012" cy="3962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3" name="Group 112">
            <a:extLst>
              <a:ext uri="{FF2B5EF4-FFF2-40B4-BE49-F238E27FC236}">
                <a16:creationId xmlns:a16="http://schemas.microsoft.com/office/drawing/2014/main" id="{F75AB81C-A9B5-44A9-BD5E-68E5114E1279}"/>
              </a:ext>
            </a:extLst>
          </p:cNvPr>
          <p:cNvGrpSpPr/>
          <p:nvPr/>
        </p:nvGrpSpPr>
        <p:grpSpPr>
          <a:xfrm>
            <a:off x="4655038" y="6251646"/>
            <a:ext cx="1324586" cy="686381"/>
            <a:chOff x="8932760" y="4682723"/>
            <a:chExt cx="1324586" cy="686381"/>
          </a:xfrm>
        </p:grpSpPr>
        <p:sp>
          <p:nvSpPr>
            <p:cNvPr id="63" name="Rectangle 62">
              <a:extLst>
                <a:ext uri="{FF2B5EF4-FFF2-40B4-BE49-F238E27FC236}">
                  <a16:creationId xmlns:a16="http://schemas.microsoft.com/office/drawing/2014/main" id="{4458048C-EBE5-423E-945A-F67A7FA16DB4}"/>
                </a:ext>
              </a:extLst>
            </p:cNvPr>
            <p:cNvSpPr/>
            <p:nvPr/>
          </p:nvSpPr>
          <p:spPr bwMode="auto">
            <a:xfrm>
              <a:off x="8932760" y="4682723"/>
              <a:ext cx="1324586"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8" name="Picture 2" descr="Related image">
              <a:extLst>
                <a:ext uri="{FF2B5EF4-FFF2-40B4-BE49-F238E27FC236}">
                  <a16:creationId xmlns:a16="http://schemas.microsoft.com/office/drawing/2014/main" id="{19601DAD-3CB4-4ED1-9115-72DA03E0D9F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80915" y="4786871"/>
              <a:ext cx="950457" cy="4837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5C5F165B-C1C9-49AB-A476-0A9CBF98248A}"/>
              </a:ext>
            </a:extLst>
          </p:cNvPr>
          <p:cNvGrpSpPr/>
          <p:nvPr/>
        </p:nvGrpSpPr>
        <p:grpSpPr>
          <a:xfrm>
            <a:off x="6147024" y="5445004"/>
            <a:ext cx="1284932" cy="685033"/>
            <a:chOff x="4757476" y="5435577"/>
            <a:chExt cx="1284932" cy="685033"/>
          </a:xfrm>
        </p:grpSpPr>
        <p:sp>
          <p:nvSpPr>
            <p:cNvPr id="55" name="Rectangle 54">
              <a:extLst>
                <a:ext uri="{FF2B5EF4-FFF2-40B4-BE49-F238E27FC236}">
                  <a16:creationId xmlns:a16="http://schemas.microsoft.com/office/drawing/2014/main" id="{05A5EFB8-B77C-416E-9260-88B0891E0D7D}"/>
                </a:ext>
              </a:extLst>
            </p:cNvPr>
            <p:cNvSpPr/>
            <p:nvPr/>
          </p:nvSpPr>
          <p:spPr bwMode="auto">
            <a:xfrm>
              <a:off x="4757476" y="5435577"/>
              <a:ext cx="1284932" cy="68503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10" descr="Image result for controlUp logo">
              <a:extLst>
                <a:ext uri="{FF2B5EF4-FFF2-40B4-BE49-F238E27FC236}">
                  <a16:creationId xmlns:a16="http://schemas.microsoft.com/office/drawing/2014/main" id="{4E73E48F-A862-44BB-A484-86A5F398485F}"/>
                </a:ext>
              </a:extLst>
            </p:cNvPr>
            <p:cNvPicPr>
              <a:picLocks noChangeAspect="1" noChangeArrowheads="1"/>
            </p:cNvPicPr>
            <p:nvPr/>
          </p:nvPicPr>
          <p:blipFill rotWithShape="1">
            <a:blip r:embed="rId18" cstate="email">
              <a:extLst>
                <a:ext uri="{28A0092B-C50C-407E-A947-70E740481C1C}">
                  <a14:useLocalDpi xmlns:a14="http://schemas.microsoft.com/office/drawing/2010/main"/>
                </a:ext>
              </a:extLst>
            </a:blip>
            <a:srcRect t="19874" b="31048"/>
            <a:stretch/>
          </p:blipFill>
          <p:spPr bwMode="auto">
            <a:xfrm>
              <a:off x="4791453" y="5628743"/>
              <a:ext cx="1185145" cy="2619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7" name="Group 116">
            <a:extLst>
              <a:ext uri="{FF2B5EF4-FFF2-40B4-BE49-F238E27FC236}">
                <a16:creationId xmlns:a16="http://schemas.microsoft.com/office/drawing/2014/main" id="{66DA4746-7258-4180-B082-415FBC0CBA9D}"/>
              </a:ext>
            </a:extLst>
          </p:cNvPr>
          <p:cNvGrpSpPr/>
          <p:nvPr/>
        </p:nvGrpSpPr>
        <p:grpSpPr>
          <a:xfrm>
            <a:off x="6122297" y="4685513"/>
            <a:ext cx="1284932" cy="685033"/>
            <a:chOff x="6131366" y="5439721"/>
            <a:chExt cx="1284932" cy="685033"/>
          </a:xfrm>
        </p:grpSpPr>
        <p:sp>
          <p:nvSpPr>
            <p:cNvPr id="59" name="Rectangle 58">
              <a:extLst>
                <a:ext uri="{FF2B5EF4-FFF2-40B4-BE49-F238E27FC236}">
                  <a16:creationId xmlns:a16="http://schemas.microsoft.com/office/drawing/2014/main" id="{D14E0268-E75C-4760-8C0A-9693815CD708}"/>
                </a:ext>
              </a:extLst>
            </p:cNvPr>
            <p:cNvSpPr/>
            <p:nvPr/>
          </p:nvSpPr>
          <p:spPr bwMode="auto">
            <a:xfrm>
              <a:off x="6131366" y="5439721"/>
              <a:ext cx="1284932" cy="68503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0" name="Picture 69">
              <a:extLst>
                <a:ext uri="{FF2B5EF4-FFF2-40B4-BE49-F238E27FC236}">
                  <a16:creationId xmlns:a16="http://schemas.microsoft.com/office/drawing/2014/main" id="{E41D616C-3CD0-4BF2-AE7E-C1F5B17A4E73}"/>
                </a:ext>
              </a:extLst>
            </p:cNvPr>
            <p:cNvPicPr>
              <a:picLocks noChangeAspect="1"/>
            </p:cNvPicPr>
            <p:nvPr/>
          </p:nvPicPr>
          <p:blipFill>
            <a:blip r:embed="rId19"/>
            <a:stretch>
              <a:fillRect/>
            </a:stretch>
          </p:blipFill>
          <p:spPr>
            <a:xfrm>
              <a:off x="6235195" y="5690579"/>
              <a:ext cx="1071769" cy="182201"/>
            </a:xfrm>
            <a:prstGeom prst="rect">
              <a:avLst/>
            </a:prstGeom>
          </p:spPr>
        </p:pic>
      </p:grpSp>
      <p:pic>
        <p:nvPicPr>
          <p:cNvPr id="71" name="Picture 70">
            <a:extLst>
              <a:ext uri="{FF2B5EF4-FFF2-40B4-BE49-F238E27FC236}">
                <a16:creationId xmlns:a16="http://schemas.microsoft.com/office/drawing/2014/main" id="{52BCCF14-5052-478E-9D79-DBA136E7876E}"/>
              </a:ext>
            </a:extLst>
          </p:cNvPr>
          <p:cNvPicPr>
            <a:picLocks noChangeAspect="1"/>
          </p:cNvPicPr>
          <p:nvPr/>
        </p:nvPicPr>
        <p:blipFill>
          <a:blip r:embed="rId20"/>
          <a:stretch>
            <a:fillRect/>
          </a:stretch>
        </p:blipFill>
        <p:spPr>
          <a:xfrm>
            <a:off x="7628840" y="5673563"/>
            <a:ext cx="1139871" cy="199477"/>
          </a:xfrm>
          <a:prstGeom prst="rect">
            <a:avLst/>
          </a:prstGeom>
        </p:spPr>
      </p:pic>
      <p:grpSp>
        <p:nvGrpSpPr>
          <p:cNvPr id="109" name="Group 108">
            <a:extLst>
              <a:ext uri="{FF2B5EF4-FFF2-40B4-BE49-F238E27FC236}">
                <a16:creationId xmlns:a16="http://schemas.microsoft.com/office/drawing/2014/main" id="{8A01F985-15A6-4680-AF3B-BA4B75349B32}"/>
              </a:ext>
            </a:extLst>
          </p:cNvPr>
          <p:cNvGrpSpPr/>
          <p:nvPr/>
        </p:nvGrpSpPr>
        <p:grpSpPr>
          <a:xfrm>
            <a:off x="10412717" y="6226486"/>
            <a:ext cx="1324585" cy="685033"/>
            <a:chOff x="8927224" y="5441984"/>
            <a:chExt cx="1324585" cy="685033"/>
          </a:xfrm>
        </p:grpSpPr>
        <p:sp>
          <p:nvSpPr>
            <p:cNvPr id="64" name="Rectangle 63">
              <a:extLst>
                <a:ext uri="{FF2B5EF4-FFF2-40B4-BE49-F238E27FC236}">
                  <a16:creationId xmlns:a16="http://schemas.microsoft.com/office/drawing/2014/main" id="{CD121F27-8F07-42D9-AAF6-DAE4E0A21FCB}"/>
                </a:ext>
              </a:extLst>
            </p:cNvPr>
            <p:cNvSpPr/>
            <p:nvPr/>
          </p:nvSpPr>
          <p:spPr bwMode="auto">
            <a:xfrm>
              <a:off x="8927224" y="5441984"/>
              <a:ext cx="1324585" cy="68503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 name="Picture 71">
              <a:extLst>
                <a:ext uri="{FF2B5EF4-FFF2-40B4-BE49-F238E27FC236}">
                  <a16:creationId xmlns:a16="http://schemas.microsoft.com/office/drawing/2014/main" id="{74FFB1FF-8928-402D-9C4B-ADB0098DE73E}"/>
                </a:ext>
              </a:extLst>
            </p:cNvPr>
            <p:cNvPicPr>
              <a:picLocks noChangeAspect="1"/>
            </p:cNvPicPr>
            <p:nvPr/>
          </p:nvPicPr>
          <p:blipFill>
            <a:blip r:embed="rId21"/>
            <a:stretch>
              <a:fillRect/>
            </a:stretch>
          </p:blipFill>
          <p:spPr>
            <a:xfrm>
              <a:off x="8994207" y="5701893"/>
              <a:ext cx="1225446" cy="159308"/>
            </a:xfrm>
            <a:prstGeom prst="rect">
              <a:avLst/>
            </a:prstGeom>
          </p:spPr>
        </p:pic>
      </p:grpSp>
      <p:grpSp>
        <p:nvGrpSpPr>
          <p:cNvPr id="111" name="Group 110">
            <a:extLst>
              <a:ext uri="{FF2B5EF4-FFF2-40B4-BE49-F238E27FC236}">
                <a16:creationId xmlns:a16="http://schemas.microsoft.com/office/drawing/2014/main" id="{5D9B98A2-9755-4139-AA3E-631D6464098C}"/>
              </a:ext>
            </a:extLst>
          </p:cNvPr>
          <p:cNvGrpSpPr/>
          <p:nvPr/>
        </p:nvGrpSpPr>
        <p:grpSpPr>
          <a:xfrm>
            <a:off x="10451949" y="5461187"/>
            <a:ext cx="1287068" cy="686381"/>
            <a:chOff x="4757476" y="6195894"/>
            <a:chExt cx="1287068" cy="686381"/>
          </a:xfrm>
        </p:grpSpPr>
        <p:sp>
          <p:nvSpPr>
            <p:cNvPr id="52" name="Rectangle 51">
              <a:extLst>
                <a:ext uri="{FF2B5EF4-FFF2-40B4-BE49-F238E27FC236}">
                  <a16:creationId xmlns:a16="http://schemas.microsoft.com/office/drawing/2014/main" id="{57D3345B-324B-483B-B750-2CB611174A58}"/>
                </a:ext>
              </a:extLst>
            </p:cNvPr>
            <p:cNvSpPr/>
            <p:nvPr/>
          </p:nvSpPr>
          <p:spPr bwMode="auto">
            <a:xfrm>
              <a:off x="4757476" y="6195894"/>
              <a:ext cx="1284933"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 name="Picture 72">
              <a:extLst>
                <a:ext uri="{FF2B5EF4-FFF2-40B4-BE49-F238E27FC236}">
                  <a16:creationId xmlns:a16="http://schemas.microsoft.com/office/drawing/2014/main" id="{2E963FCD-F114-496D-9B33-605637710BDC}"/>
                </a:ext>
              </a:extLst>
            </p:cNvPr>
            <p:cNvPicPr>
              <a:picLocks noChangeAspect="1"/>
            </p:cNvPicPr>
            <p:nvPr/>
          </p:nvPicPr>
          <p:blipFill>
            <a:blip r:embed="rId22"/>
            <a:stretch>
              <a:fillRect/>
            </a:stretch>
          </p:blipFill>
          <p:spPr>
            <a:xfrm>
              <a:off x="4788627" y="6432332"/>
              <a:ext cx="1255917" cy="213506"/>
            </a:xfrm>
            <a:prstGeom prst="rect">
              <a:avLst/>
            </a:prstGeom>
          </p:spPr>
        </p:pic>
      </p:grpSp>
      <p:pic>
        <p:nvPicPr>
          <p:cNvPr id="74" name="Picture 73" descr="A picture containing tableware, plate, drawing&#10;&#10;Description automatically generated">
            <a:extLst>
              <a:ext uri="{FF2B5EF4-FFF2-40B4-BE49-F238E27FC236}">
                <a16:creationId xmlns:a16="http://schemas.microsoft.com/office/drawing/2014/main" id="{AFCC9CD3-6F84-40F7-9243-31E71CD618C1}"/>
              </a:ext>
            </a:extLst>
          </p:cNvPr>
          <p:cNvPicPr>
            <a:picLocks noChangeAspect="1"/>
          </p:cNvPicPr>
          <p:nvPr/>
        </p:nvPicPr>
        <p:blipFill>
          <a:blip r:embed="rId23"/>
          <a:stretch>
            <a:fillRect/>
          </a:stretch>
        </p:blipFill>
        <p:spPr>
          <a:xfrm>
            <a:off x="6284197" y="6377371"/>
            <a:ext cx="1041621" cy="428063"/>
          </a:xfrm>
          <a:prstGeom prst="rect">
            <a:avLst/>
          </a:prstGeom>
        </p:spPr>
      </p:pic>
      <p:grpSp>
        <p:nvGrpSpPr>
          <p:cNvPr id="110" name="Group 109">
            <a:extLst>
              <a:ext uri="{FF2B5EF4-FFF2-40B4-BE49-F238E27FC236}">
                <a16:creationId xmlns:a16="http://schemas.microsoft.com/office/drawing/2014/main" id="{521A2C66-849A-4CE7-BE52-A2D86136B45E}"/>
              </a:ext>
            </a:extLst>
          </p:cNvPr>
          <p:cNvGrpSpPr/>
          <p:nvPr/>
        </p:nvGrpSpPr>
        <p:grpSpPr>
          <a:xfrm>
            <a:off x="721437" y="4705350"/>
            <a:ext cx="1201394" cy="686381"/>
            <a:chOff x="10357256" y="5441984"/>
            <a:chExt cx="1324586" cy="686381"/>
          </a:xfrm>
        </p:grpSpPr>
        <p:sp>
          <p:nvSpPr>
            <p:cNvPr id="60" name="Rectangle 59">
              <a:extLst>
                <a:ext uri="{FF2B5EF4-FFF2-40B4-BE49-F238E27FC236}">
                  <a16:creationId xmlns:a16="http://schemas.microsoft.com/office/drawing/2014/main" id="{2A7339ED-3A8F-46A0-A7A8-8620A8887CEE}"/>
                </a:ext>
              </a:extLst>
            </p:cNvPr>
            <p:cNvSpPr/>
            <p:nvPr/>
          </p:nvSpPr>
          <p:spPr bwMode="auto">
            <a:xfrm>
              <a:off x="10357256" y="5441984"/>
              <a:ext cx="1324586"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BA29EFBB-79C0-41B7-B544-229858D52A2A}"/>
                </a:ext>
              </a:extLst>
            </p:cNvPr>
            <p:cNvPicPr>
              <a:picLocks noChangeAspect="1"/>
            </p:cNvPicPr>
            <p:nvPr/>
          </p:nvPicPr>
          <p:blipFill>
            <a:blip r:embed="rId24"/>
            <a:stretch>
              <a:fillRect/>
            </a:stretch>
          </p:blipFill>
          <p:spPr>
            <a:xfrm>
              <a:off x="10373782" y="5701893"/>
              <a:ext cx="1301082" cy="175646"/>
            </a:xfrm>
            <a:prstGeom prst="rect">
              <a:avLst/>
            </a:prstGeom>
          </p:spPr>
        </p:pic>
      </p:grpSp>
      <p:grpSp>
        <p:nvGrpSpPr>
          <p:cNvPr id="114" name="Group 113">
            <a:extLst>
              <a:ext uri="{FF2B5EF4-FFF2-40B4-BE49-F238E27FC236}">
                <a16:creationId xmlns:a16="http://schemas.microsoft.com/office/drawing/2014/main" id="{A4939C50-30F2-4EED-BC0F-64D07E48007C}"/>
              </a:ext>
            </a:extLst>
          </p:cNvPr>
          <p:cNvGrpSpPr/>
          <p:nvPr/>
        </p:nvGrpSpPr>
        <p:grpSpPr>
          <a:xfrm>
            <a:off x="9023401" y="5456690"/>
            <a:ext cx="1324586" cy="686381"/>
            <a:chOff x="7510379" y="6206137"/>
            <a:chExt cx="1324586" cy="686381"/>
          </a:xfrm>
        </p:grpSpPr>
        <p:sp>
          <p:nvSpPr>
            <p:cNvPr id="62" name="Rectangle 61">
              <a:extLst>
                <a:ext uri="{FF2B5EF4-FFF2-40B4-BE49-F238E27FC236}">
                  <a16:creationId xmlns:a16="http://schemas.microsoft.com/office/drawing/2014/main" id="{CD9C88F2-51BC-42DF-99B7-054F67D8100F}"/>
                </a:ext>
              </a:extLst>
            </p:cNvPr>
            <p:cNvSpPr/>
            <p:nvPr/>
          </p:nvSpPr>
          <p:spPr bwMode="auto">
            <a:xfrm>
              <a:off x="7510379" y="6206137"/>
              <a:ext cx="1324586"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 name="Picture 2" descr="deviceTRUST Logo">
              <a:extLst>
                <a:ext uri="{FF2B5EF4-FFF2-40B4-BE49-F238E27FC236}">
                  <a16:creationId xmlns:a16="http://schemas.microsoft.com/office/drawing/2014/main" id="{2A34FFD4-2E17-4C7C-8038-D14B5C0A127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585714" y="6441261"/>
              <a:ext cx="1166458" cy="2157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a:extLst>
              <a:ext uri="{FF2B5EF4-FFF2-40B4-BE49-F238E27FC236}">
                <a16:creationId xmlns:a16="http://schemas.microsoft.com/office/drawing/2014/main" id="{85626B25-C3FF-4D8C-9B01-485A5C0551C2}"/>
              </a:ext>
            </a:extLst>
          </p:cNvPr>
          <p:cNvGrpSpPr/>
          <p:nvPr/>
        </p:nvGrpSpPr>
        <p:grpSpPr>
          <a:xfrm>
            <a:off x="3236752" y="4705351"/>
            <a:ext cx="1324586" cy="686381"/>
            <a:chOff x="8927224" y="6212544"/>
            <a:chExt cx="1324586" cy="686381"/>
          </a:xfrm>
        </p:grpSpPr>
        <p:sp>
          <p:nvSpPr>
            <p:cNvPr id="65" name="Rectangle 64">
              <a:extLst>
                <a:ext uri="{FF2B5EF4-FFF2-40B4-BE49-F238E27FC236}">
                  <a16:creationId xmlns:a16="http://schemas.microsoft.com/office/drawing/2014/main" id="{8B69E355-205A-49F6-9115-140E0FF0C2DB}"/>
                </a:ext>
              </a:extLst>
            </p:cNvPr>
            <p:cNvSpPr/>
            <p:nvPr/>
          </p:nvSpPr>
          <p:spPr bwMode="auto">
            <a:xfrm>
              <a:off x="8927224" y="6212544"/>
              <a:ext cx="1324586"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7" name="Picture 4" descr="Ivanti Logo">
              <a:extLst>
                <a:ext uri="{FF2B5EF4-FFF2-40B4-BE49-F238E27FC236}">
                  <a16:creationId xmlns:a16="http://schemas.microsoft.com/office/drawing/2014/main" id="{2BA5A758-C93D-46A5-98F3-BF9FBDC2EB9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156879" y="6359321"/>
              <a:ext cx="865274" cy="3062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 name="Group 111">
            <a:extLst>
              <a:ext uri="{FF2B5EF4-FFF2-40B4-BE49-F238E27FC236}">
                <a16:creationId xmlns:a16="http://schemas.microsoft.com/office/drawing/2014/main" id="{343C93CB-C727-403D-B97C-D60B7B020331}"/>
              </a:ext>
            </a:extLst>
          </p:cNvPr>
          <p:cNvGrpSpPr/>
          <p:nvPr/>
        </p:nvGrpSpPr>
        <p:grpSpPr>
          <a:xfrm>
            <a:off x="3234299" y="5485466"/>
            <a:ext cx="1324585" cy="685033"/>
            <a:chOff x="10350907" y="4686242"/>
            <a:chExt cx="1324585" cy="685033"/>
          </a:xfrm>
        </p:grpSpPr>
        <p:sp>
          <p:nvSpPr>
            <p:cNvPr id="78" name="Rectangle 77">
              <a:extLst>
                <a:ext uri="{FF2B5EF4-FFF2-40B4-BE49-F238E27FC236}">
                  <a16:creationId xmlns:a16="http://schemas.microsoft.com/office/drawing/2014/main" id="{6B0332D1-B6F9-4FB1-8BF8-33752E5515A0}"/>
                </a:ext>
              </a:extLst>
            </p:cNvPr>
            <p:cNvSpPr/>
            <p:nvPr/>
          </p:nvSpPr>
          <p:spPr bwMode="auto">
            <a:xfrm>
              <a:off x="10350907" y="4686242"/>
              <a:ext cx="1324585" cy="68503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6" descr="Liquidware Logo">
              <a:extLst>
                <a:ext uri="{FF2B5EF4-FFF2-40B4-BE49-F238E27FC236}">
                  <a16:creationId xmlns:a16="http://schemas.microsoft.com/office/drawing/2014/main" id="{846E5B2D-EEE2-4424-A360-E1B829808F6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448576" y="4874476"/>
              <a:ext cx="1132594" cy="361718"/>
            </a:xfrm>
            <a:prstGeom prst="rect">
              <a:avLst/>
            </a:prstGeom>
            <a:noFill/>
            <a:extLst>
              <a:ext uri="{909E8E84-426E-40DD-AFC4-6F175D3DCCD1}">
                <a14:hiddenFill xmlns:a14="http://schemas.microsoft.com/office/drawing/2010/main">
                  <a:solidFill>
                    <a:srgbClr val="FFFFFF"/>
                  </a:solidFill>
                </a14:hiddenFill>
              </a:ext>
            </a:extLst>
          </p:spPr>
        </p:pic>
      </p:grpSp>
      <p:sp>
        <p:nvSpPr>
          <p:cNvPr id="80" name="Rectangle 79">
            <a:extLst>
              <a:ext uri="{FF2B5EF4-FFF2-40B4-BE49-F238E27FC236}">
                <a16:creationId xmlns:a16="http://schemas.microsoft.com/office/drawing/2014/main" id="{E0B109B5-AE1F-4C86-80A3-0E033F77272E}"/>
              </a:ext>
            </a:extLst>
          </p:cNvPr>
          <p:cNvSpPr/>
          <p:nvPr/>
        </p:nvSpPr>
        <p:spPr bwMode="auto">
          <a:xfrm>
            <a:off x="6609569" y="2066520"/>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7C62A0E9-589A-4AA5-9DAC-764D12C74C79}"/>
              </a:ext>
            </a:extLst>
          </p:cNvPr>
          <p:cNvSpPr/>
          <p:nvPr/>
        </p:nvSpPr>
        <p:spPr bwMode="auto">
          <a:xfrm>
            <a:off x="6630716" y="3023144"/>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descr="A close up of a logo&#10;&#10;Description automatically generated">
            <a:extLst>
              <a:ext uri="{FF2B5EF4-FFF2-40B4-BE49-F238E27FC236}">
                <a16:creationId xmlns:a16="http://schemas.microsoft.com/office/drawing/2014/main" id="{C994302D-F27C-43BB-BFBE-D9B105350053}"/>
              </a:ext>
            </a:extLst>
          </p:cNvPr>
          <p:cNvPicPr>
            <a:picLocks noChangeAspect="1"/>
          </p:cNvPicPr>
          <p:nvPr/>
        </p:nvPicPr>
        <p:blipFill rotWithShape="1">
          <a:blip r:embed="rId28">
            <a:extLst>
              <a:ext uri="{28A0092B-C50C-407E-A947-70E740481C1C}">
                <a14:useLocalDpi xmlns:a14="http://schemas.microsoft.com/office/drawing/2010/main" val="0"/>
              </a:ext>
            </a:extLst>
          </a:blip>
          <a:srcRect r="50000" b="4401"/>
          <a:stretch/>
        </p:blipFill>
        <p:spPr>
          <a:xfrm>
            <a:off x="7020413" y="2054686"/>
            <a:ext cx="777491" cy="825859"/>
          </a:xfrm>
          <a:prstGeom prst="rect">
            <a:avLst/>
          </a:prstGeom>
        </p:spPr>
      </p:pic>
      <p:pic>
        <p:nvPicPr>
          <p:cNvPr id="10" name="Picture 9" descr="A picture containing window&#10;&#10;Description automatically generated">
            <a:extLst>
              <a:ext uri="{FF2B5EF4-FFF2-40B4-BE49-F238E27FC236}">
                <a16:creationId xmlns:a16="http://schemas.microsoft.com/office/drawing/2014/main" id="{B6F3A43A-A97C-480F-8A81-B6458E0C29BF}"/>
              </a:ext>
            </a:extLst>
          </p:cNvPr>
          <p:cNvPicPr>
            <a:picLocks noChangeAspect="1"/>
          </p:cNvPicPr>
          <p:nvPr/>
        </p:nvPicPr>
        <p:blipFill rotWithShape="1">
          <a:blip r:embed="rId29">
            <a:extLst>
              <a:ext uri="{28A0092B-C50C-407E-A947-70E740481C1C}">
                <a14:useLocalDpi xmlns:a14="http://schemas.microsoft.com/office/drawing/2010/main" val="0"/>
              </a:ext>
            </a:extLst>
          </a:blip>
          <a:srcRect l="37266" t="4509" r="39220" b="39075"/>
          <a:stretch/>
        </p:blipFill>
        <p:spPr>
          <a:xfrm>
            <a:off x="7009398" y="3024199"/>
            <a:ext cx="934403" cy="765501"/>
          </a:xfrm>
          <a:prstGeom prst="rect">
            <a:avLst/>
          </a:prstGeom>
        </p:spPr>
      </p:pic>
      <p:grpSp>
        <p:nvGrpSpPr>
          <p:cNvPr id="13" name="Group 12">
            <a:extLst>
              <a:ext uri="{FF2B5EF4-FFF2-40B4-BE49-F238E27FC236}">
                <a16:creationId xmlns:a16="http://schemas.microsoft.com/office/drawing/2014/main" id="{320FD865-83FD-4D0D-8553-C9CCE894170A}"/>
              </a:ext>
            </a:extLst>
          </p:cNvPr>
          <p:cNvGrpSpPr/>
          <p:nvPr/>
        </p:nvGrpSpPr>
        <p:grpSpPr>
          <a:xfrm>
            <a:off x="1999724" y="4710527"/>
            <a:ext cx="1115552" cy="686381"/>
            <a:chOff x="931527" y="4689803"/>
            <a:chExt cx="1115552" cy="686381"/>
          </a:xfrm>
        </p:grpSpPr>
        <p:sp>
          <p:nvSpPr>
            <p:cNvPr id="87" name="Rectangle 86">
              <a:extLst>
                <a:ext uri="{FF2B5EF4-FFF2-40B4-BE49-F238E27FC236}">
                  <a16:creationId xmlns:a16="http://schemas.microsoft.com/office/drawing/2014/main" id="{1701CEA3-F423-4309-8A9D-4E675BDE5695}"/>
                </a:ext>
              </a:extLst>
            </p:cNvPr>
            <p:cNvSpPr/>
            <p:nvPr/>
          </p:nvSpPr>
          <p:spPr bwMode="auto">
            <a:xfrm>
              <a:off x="931527" y="4689803"/>
              <a:ext cx="111555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60797517-2BF1-4B86-89FA-201C627B026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81897" y="4947734"/>
              <a:ext cx="973705" cy="206425"/>
            </a:xfrm>
            <a:prstGeom prst="rect">
              <a:avLst/>
            </a:prstGeom>
          </p:spPr>
        </p:pic>
      </p:grpSp>
      <p:grpSp>
        <p:nvGrpSpPr>
          <p:cNvPr id="16" name="Group 15">
            <a:extLst>
              <a:ext uri="{FF2B5EF4-FFF2-40B4-BE49-F238E27FC236}">
                <a16:creationId xmlns:a16="http://schemas.microsoft.com/office/drawing/2014/main" id="{91C8B699-835D-4D67-823C-48C0B21F99A9}"/>
              </a:ext>
            </a:extLst>
          </p:cNvPr>
          <p:cNvGrpSpPr/>
          <p:nvPr/>
        </p:nvGrpSpPr>
        <p:grpSpPr>
          <a:xfrm>
            <a:off x="807279" y="6248211"/>
            <a:ext cx="1115552" cy="686381"/>
            <a:chOff x="920644" y="5453943"/>
            <a:chExt cx="1115552" cy="686381"/>
          </a:xfrm>
        </p:grpSpPr>
        <p:sp>
          <p:nvSpPr>
            <p:cNvPr id="88" name="Rectangle 87">
              <a:extLst>
                <a:ext uri="{FF2B5EF4-FFF2-40B4-BE49-F238E27FC236}">
                  <a16:creationId xmlns:a16="http://schemas.microsoft.com/office/drawing/2014/main" id="{AC38538A-E984-40A3-8882-B981B087ACF0}"/>
                </a:ext>
              </a:extLst>
            </p:cNvPr>
            <p:cNvSpPr/>
            <p:nvPr/>
          </p:nvSpPr>
          <p:spPr bwMode="auto">
            <a:xfrm>
              <a:off x="920644" y="5453943"/>
              <a:ext cx="111555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23301B4B-6B1A-46E4-B4CA-F56D92DC59E9}"/>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12812" y="5763225"/>
              <a:ext cx="952633" cy="176237"/>
            </a:xfrm>
            <a:prstGeom prst="rect">
              <a:avLst/>
            </a:prstGeom>
          </p:spPr>
        </p:pic>
      </p:grpSp>
      <p:grpSp>
        <p:nvGrpSpPr>
          <p:cNvPr id="91" name="Group 90">
            <a:extLst>
              <a:ext uri="{FF2B5EF4-FFF2-40B4-BE49-F238E27FC236}">
                <a16:creationId xmlns:a16="http://schemas.microsoft.com/office/drawing/2014/main" id="{60698751-7CAE-4EAD-A0D1-86B30C499223}"/>
              </a:ext>
            </a:extLst>
          </p:cNvPr>
          <p:cNvGrpSpPr/>
          <p:nvPr/>
        </p:nvGrpSpPr>
        <p:grpSpPr>
          <a:xfrm>
            <a:off x="1997569" y="6257814"/>
            <a:ext cx="1178105" cy="686381"/>
            <a:chOff x="932804" y="6198358"/>
            <a:chExt cx="1115552" cy="686381"/>
          </a:xfrm>
        </p:grpSpPr>
        <p:sp>
          <p:nvSpPr>
            <p:cNvPr id="89" name="Rectangle 88">
              <a:extLst>
                <a:ext uri="{FF2B5EF4-FFF2-40B4-BE49-F238E27FC236}">
                  <a16:creationId xmlns:a16="http://schemas.microsoft.com/office/drawing/2014/main" id="{520D418F-204E-485D-BC4F-0C99203E76B1}"/>
                </a:ext>
              </a:extLst>
            </p:cNvPr>
            <p:cNvSpPr/>
            <p:nvPr/>
          </p:nvSpPr>
          <p:spPr bwMode="auto">
            <a:xfrm>
              <a:off x="932804" y="6198358"/>
              <a:ext cx="111555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a:extLst>
                <a:ext uri="{FF2B5EF4-FFF2-40B4-BE49-F238E27FC236}">
                  <a16:creationId xmlns:a16="http://schemas.microsoft.com/office/drawing/2014/main" id="{0A901C21-CDA0-49B1-BDB1-4738D35C4064}"/>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72470" y="6477734"/>
              <a:ext cx="1012698" cy="130159"/>
            </a:xfrm>
            <a:prstGeom prst="rect">
              <a:avLst/>
            </a:prstGeom>
          </p:spPr>
        </p:pic>
      </p:grpSp>
      <p:grpSp>
        <p:nvGrpSpPr>
          <p:cNvPr id="92" name="Group 91">
            <a:extLst>
              <a:ext uri="{FF2B5EF4-FFF2-40B4-BE49-F238E27FC236}">
                <a16:creationId xmlns:a16="http://schemas.microsoft.com/office/drawing/2014/main" id="{67F08C7F-0FE1-4F41-BB30-2F5A9C0ED248}"/>
              </a:ext>
            </a:extLst>
          </p:cNvPr>
          <p:cNvGrpSpPr/>
          <p:nvPr/>
        </p:nvGrpSpPr>
        <p:grpSpPr>
          <a:xfrm>
            <a:off x="1985359" y="5513499"/>
            <a:ext cx="1178105" cy="686381"/>
            <a:chOff x="2176586" y="4682722"/>
            <a:chExt cx="1115552" cy="686381"/>
          </a:xfrm>
        </p:grpSpPr>
        <p:sp>
          <p:nvSpPr>
            <p:cNvPr id="84" name="Rectangle 83">
              <a:extLst>
                <a:ext uri="{FF2B5EF4-FFF2-40B4-BE49-F238E27FC236}">
                  <a16:creationId xmlns:a16="http://schemas.microsoft.com/office/drawing/2014/main" id="{E71CEE81-18CC-4110-8C8C-EB8F23F50683}"/>
                </a:ext>
              </a:extLst>
            </p:cNvPr>
            <p:cNvSpPr/>
            <p:nvPr/>
          </p:nvSpPr>
          <p:spPr bwMode="auto">
            <a:xfrm>
              <a:off x="2176586" y="4682722"/>
              <a:ext cx="111555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Picture 89" descr="A picture containing drawing&#10;&#10;Description automatically generated">
              <a:extLst>
                <a:ext uri="{FF2B5EF4-FFF2-40B4-BE49-F238E27FC236}">
                  <a16:creationId xmlns:a16="http://schemas.microsoft.com/office/drawing/2014/main" id="{A87F0AFD-E51E-4A39-B830-654997EFA9B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504413" y="4807562"/>
              <a:ext cx="455448" cy="455448"/>
            </a:xfrm>
            <a:prstGeom prst="rect">
              <a:avLst/>
            </a:prstGeom>
          </p:spPr>
        </p:pic>
      </p:grpSp>
      <p:grpSp>
        <p:nvGrpSpPr>
          <p:cNvPr id="95" name="Group 94">
            <a:extLst>
              <a:ext uri="{FF2B5EF4-FFF2-40B4-BE49-F238E27FC236}">
                <a16:creationId xmlns:a16="http://schemas.microsoft.com/office/drawing/2014/main" id="{84EE6593-35FF-482A-82E1-48538CFD01E0}"/>
              </a:ext>
            </a:extLst>
          </p:cNvPr>
          <p:cNvGrpSpPr/>
          <p:nvPr/>
        </p:nvGrpSpPr>
        <p:grpSpPr>
          <a:xfrm>
            <a:off x="790992" y="5469007"/>
            <a:ext cx="1115552" cy="686381"/>
            <a:chOff x="2165703" y="5446862"/>
            <a:chExt cx="1115552" cy="686381"/>
          </a:xfrm>
        </p:grpSpPr>
        <p:sp>
          <p:nvSpPr>
            <p:cNvPr id="85" name="Rectangle 84">
              <a:extLst>
                <a:ext uri="{FF2B5EF4-FFF2-40B4-BE49-F238E27FC236}">
                  <a16:creationId xmlns:a16="http://schemas.microsoft.com/office/drawing/2014/main" id="{B274D6E6-AAC4-4A2B-A3BF-3A35F0392896}"/>
                </a:ext>
              </a:extLst>
            </p:cNvPr>
            <p:cNvSpPr/>
            <p:nvPr/>
          </p:nvSpPr>
          <p:spPr bwMode="auto">
            <a:xfrm>
              <a:off x="2165703" y="5446862"/>
              <a:ext cx="111555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4" name="Picture 93" descr="A picture containing drawing&#10;&#10;Description automatically generated">
              <a:extLst>
                <a:ext uri="{FF2B5EF4-FFF2-40B4-BE49-F238E27FC236}">
                  <a16:creationId xmlns:a16="http://schemas.microsoft.com/office/drawing/2014/main" id="{D281DDF5-D98A-4F56-A1A9-6837654126ED}"/>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07897" y="5628743"/>
              <a:ext cx="1015614" cy="361558"/>
            </a:xfrm>
            <a:prstGeom prst="rect">
              <a:avLst/>
            </a:prstGeom>
          </p:spPr>
        </p:pic>
      </p:grpSp>
      <p:grpSp>
        <p:nvGrpSpPr>
          <p:cNvPr id="98" name="Group 97">
            <a:extLst>
              <a:ext uri="{FF2B5EF4-FFF2-40B4-BE49-F238E27FC236}">
                <a16:creationId xmlns:a16="http://schemas.microsoft.com/office/drawing/2014/main" id="{1F12CB22-60F9-4ED9-8025-BC97572359A9}"/>
              </a:ext>
            </a:extLst>
          </p:cNvPr>
          <p:cNvGrpSpPr/>
          <p:nvPr/>
        </p:nvGrpSpPr>
        <p:grpSpPr>
          <a:xfrm>
            <a:off x="10474206" y="4682722"/>
            <a:ext cx="1262675" cy="686381"/>
            <a:chOff x="2177863" y="6191277"/>
            <a:chExt cx="1115552" cy="686381"/>
          </a:xfrm>
        </p:grpSpPr>
        <p:sp>
          <p:nvSpPr>
            <p:cNvPr id="86" name="Rectangle 85">
              <a:extLst>
                <a:ext uri="{FF2B5EF4-FFF2-40B4-BE49-F238E27FC236}">
                  <a16:creationId xmlns:a16="http://schemas.microsoft.com/office/drawing/2014/main" id="{8664F7D6-9DAD-4BFE-9F15-0C2ADDD1E408}"/>
                </a:ext>
              </a:extLst>
            </p:cNvPr>
            <p:cNvSpPr/>
            <p:nvPr/>
          </p:nvSpPr>
          <p:spPr bwMode="auto">
            <a:xfrm>
              <a:off x="2177863" y="6191277"/>
              <a:ext cx="111555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7" name="Picture 96" descr="A picture containing drawing&#10;&#10;Description automatically generated">
              <a:extLst>
                <a:ext uri="{FF2B5EF4-FFF2-40B4-BE49-F238E27FC236}">
                  <a16:creationId xmlns:a16="http://schemas.microsoft.com/office/drawing/2014/main" id="{DFF6307B-C74F-48AB-BE06-B55DEEEEC2A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29287" y="6375421"/>
              <a:ext cx="1012247" cy="339680"/>
            </a:xfrm>
            <a:prstGeom prst="rect">
              <a:avLst/>
            </a:prstGeom>
          </p:spPr>
        </p:pic>
      </p:grpSp>
      <p:grpSp>
        <p:nvGrpSpPr>
          <p:cNvPr id="101" name="Group 100">
            <a:extLst>
              <a:ext uri="{FF2B5EF4-FFF2-40B4-BE49-F238E27FC236}">
                <a16:creationId xmlns:a16="http://schemas.microsoft.com/office/drawing/2014/main" id="{101417B2-5C3D-4AE6-81DB-C4FCD7B58EA3}"/>
              </a:ext>
            </a:extLst>
          </p:cNvPr>
          <p:cNvGrpSpPr/>
          <p:nvPr/>
        </p:nvGrpSpPr>
        <p:grpSpPr>
          <a:xfrm>
            <a:off x="9041021" y="4686815"/>
            <a:ext cx="1284933" cy="686381"/>
            <a:chOff x="3375551" y="6195894"/>
            <a:chExt cx="1284933" cy="686381"/>
          </a:xfrm>
        </p:grpSpPr>
        <p:sp>
          <p:nvSpPr>
            <p:cNvPr id="82" name="Rectangle 81">
              <a:extLst>
                <a:ext uri="{FF2B5EF4-FFF2-40B4-BE49-F238E27FC236}">
                  <a16:creationId xmlns:a16="http://schemas.microsoft.com/office/drawing/2014/main" id="{52F21E05-7250-4292-BF48-89C1DD7ED156}"/>
                </a:ext>
              </a:extLst>
            </p:cNvPr>
            <p:cNvSpPr/>
            <p:nvPr/>
          </p:nvSpPr>
          <p:spPr bwMode="auto">
            <a:xfrm>
              <a:off x="3375551" y="6195894"/>
              <a:ext cx="1284933"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descr="A picture containing drawing&#10;&#10;Description automatically generated">
              <a:extLst>
                <a:ext uri="{FF2B5EF4-FFF2-40B4-BE49-F238E27FC236}">
                  <a16:creationId xmlns:a16="http://schemas.microsoft.com/office/drawing/2014/main" id="{F39780F3-E469-49B2-9821-9B09D0CA71B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494811" y="6394349"/>
              <a:ext cx="1073918" cy="304993"/>
            </a:xfrm>
            <a:prstGeom prst="rect">
              <a:avLst/>
            </a:prstGeom>
          </p:spPr>
        </p:pic>
      </p:grpSp>
      <p:grpSp>
        <p:nvGrpSpPr>
          <p:cNvPr id="104" name="Group 103">
            <a:extLst>
              <a:ext uri="{FF2B5EF4-FFF2-40B4-BE49-F238E27FC236}">
                <a16:creationId xmlns:a16="http://schemas.microsoft.com/office/drawing/2014/main" id="{17E9DE3D-B112-4A6E-80BF-822954D4D65E}"/>
              </a:ext>
            </a:extLst>
          </p:cNvPr>
          <p:cNvGrpSpPr/>
          <p:nvPr/>
        </p:nvGrpSpPr>
        <p:grpSpPr>
          <a:xfrm>
            <a:off x="7568183" y="4686815"/>
            <a:ext cx="1324586" cy="686381"/>
            <a:chOff x="7515915" y="4676316"/>
            <a:chExt cx="1324586" cy="686381"/>
          </a:xfrm>
        </p:grpSpPr>
        <p:sp>
          <p:nvSpPr>
            <p:cNvPr id="58" name="Rectangle 57">
              <a:extLst>
                <a:ext uri="{FF2B5EF4-FFF2-40B4-BE49-F238E27FC236}">
                  <a16:creationId xmlns:a16="http://schemas.microsoft.com/office/drawing/2014/main" id="{1297831C-79E6-41B7-A856-610C54D272B8}"/>
                </a:ext>
              </a:extLst>
            </p:cNvPr>
            <p:cNvSpPr/>
            <p:nvPr/>
          </p:nvSpPr>
          <p:spPr bwMode="auto">
            <a:xfrm>
              <a:off x="7515915" y="4676316"/>
              <a:ext cx="1324586"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 name="Picture 102" descr="A picture containing meter&#10;&#10;Description automatically generated">
              <a:extLst>
                <a:ext uri="{FF2B5EF4-FFF2-40B4-BE49-F238E27FC236}">
                  <a16:creationId xmlns:a16="http://schemas.microsoft.com/office/drawing/2014/main" id="{7F30D049-E926-4DD4-908F-0A3E11F67240}"/>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728661" y="4774789"/>
              <a:ext cx="871822" cy="488221"/>
            </a:xfrm>
            <a:prstGeom prst="rect">
              <a:avLst/>
            </a:prstGeom>
          </p:spPr>
        </p:pic>
      </p:grpSp>
      <p:grpSp>
        <p:nvGrpSpPr>
          <p:cNvPr id="107" name="Group 106">
            <a:extLst>
              <a:ext uri="{FF2B5EF4-FFF2-40B4-BE49-F238E27FC236}">
                <a16:creationId xmlns:a16="http://schemas.microsoft.com/office/drawing/2014/main" id="{D2A2153E-FBD9-420F-8C05-90315FFF9882}"/>
              </a:ext>
            </a:extLst>
          </p:cNvPr>
          <p:cNvGrpSpPr/>
          <p:nvPr/>
        </p:nvGrpSpPr>
        <p:grpSpPr>
          <a:xfrm>
            <a:off x="4662846" y="5470053"/>
            <a:ext cx="1324586" cy="686381"/>
            <a:chOff x="10350907" y="6212544"/>
            <a:chExt cx="1324586" cy="686381"/>
          </a:xfrm>
        </p:grpSpPr>
        <p:sp>
          <p:nvSpPr>
            <p:cNvPr id="83" name="Rectangle 82">
              <a:extLst>
                <a:ext uri="{FF2B5EF4-FFF2-40B4-BE49-F238E27FC236}">
                  <a16:creationId xmlns:a16="http://schemas.microsoft.com/office/drawing/2014/main" id="{B300D84E-23FE-46EA-8A8A-F0F81CF551AB}"/>
                </a:ext>
              </a:extLst>
            </p:cNvPr>
            <p:cNvSpPr/>
            <p:nvPr/>
          </p:nvSpPr>
          <p:spPr bwMode="auto">
            <a:xfrm>
              <a:off x="10350907" y="6212544"/>
              <a:ext cx="1324586"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6" name="Picture 105">
              <a:extLst>
                <a:ext uri="{FF2B5EF4-FFF2-40B4-BE49-F238E27FC236}">
                  <a16:creationId xmlns:a16="http://schemas.microsoft.com/office/drawing/2014/main" id="{43BA14B0-28EF-414E-87F5-9B317D05699C}"/>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0429614" y="6517848"/>
              <a:ext cx="1151556" cy="143945"/>
            </a:xfrm>
            <a:prstGeom prst="rect">
              <a:avLst/>
            </a:prstGeom>
          </p:spPr>
        </p:pic>
      </p:grpSp>
    </p:spTree>
    <p:extLst>
      <p:ext uri="{BB962C8B-B14F-4D97-AF65-F5344CB8AC3E}">
        <p14:creationId xmlns:p14="http://schemas.microsoft.com/office/powerpoint/2010/main" val="3146201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0-#ppt_w/2"/>
                                          </p:val>
                                        </p:tav>
                                        <p:tav tm="100000">
                                          <p:val>
                                            <p:strVal val="#ppt_x"/>
                                          </p:val>
                                        </p:tav>
                                      </p:tavLst>
                                    </p:anim>
                                    <p:anim calcmode="lin" valueType="num">
                                      <p:cBhvr additive="base">
                                        <p:cTn id="20"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uilding&#10;&#10;Description generated with high confidence">
            <a:extLst>
              <a:ext uri="{FF2B5EF4-FFF2-40B4-BE49-F238E27FC236}">
                <a16:creationId xmlns:a16="http://schemas.microsoft.com/office/drawing/2014/main" id="{825DC2E9-553C-452B-A3F2-DA50F51C625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05" y="-1"/>
            <a:ext cx="12434711" cy="6994526"/>
          </a:xfrm>
          <a:prstGeom prst="rect">
            <a:avLst/>
          </a:prstGeom>
        </p:spPr>
      </p:pic>
      <p:sp>
        <p:nvSpPr>
          <p:cNvPr id="4" name="Rectangle 3">
            <a:extLst>
              <a:ext uri="{FF2B5EF4-FFF2-40B4-BE49-F238E27FC236}">
                <a16:creationId xmlns:a16="http://schemas.microsoft.com/office/drawing/2014/main" id="{624E2205-8785-4940-BD35-BA0C617046F5}"/>
              </a:ext>
            </a:extLst>
          </p:cNvPr>
          <p:cNvSpPr/>
          <p:nvPr/>
        </p:nvSpPr>
        <p:spPr>
          <a:xfrm>
            <a:off x="-705" y="-1"/>
            <a:ext cx="12434711" cy="6994525"/>
          </a:xfrm>
          <a:prstGeom prst="rect">
            <a:avLst/>
          </a:prstGeom>
          <a:solidFill>
            <a:srgbClr val="000000">
              <a:alpha val="35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63">
              <a:defRPr/>
            </a:pPr>
            <a:endParaRPr lang="en-US" sz="1800" dirty="0">
              <a:solidFill>
                <a:srgbClr val="F1EFED"/>
              </a:solidFill>
              <a:latin typeface="Segoe UI"/>
            </a:endParaRPr>
          </a:p>
        </p:txBody>
      </p:sp>
      <p:sp>
        <p:nvSpPr>
          <p:cNvPr id="16" name="Rectangle 15">
            <a:extLst>
              <a:ext uri="{FF2B5EF4-FFF2-40B4-BE49-F238E27FC236}">
                <a16:creationId xmlns:a16="http://schemas.microsoft.com/office/drawing/2014/main" id="{E4F8656F-1F61-4EDD-9488-B6AB2690BD8F}"/>
              </a:ext>
            </a:extLst>
          </p:cNvPr>
          <p:cNvSpPr/>
          <p:nvPr/>
        </p:nvSpPr>
        <p:spPr bwMode="auto">
          <a:xfrm>
            <a:off x="609471" y="903610"/>
            <a:ext cx="5325165" cy="5326547"/>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8512" rIns="0" bIns="48512" numCol="1" rtlCol="0" anchor="ctr" anchorCtr="0" compatLnSpc="1">
            <a:prstTxWarp prst="textNoShape">
              <a:avLst/>
            </a:prstTxWarp>
          </a:bodyPr>
          <a:lstStyle/>
          <a:p>
            <a:pPr algn="ctr" defTabSz="969953" fontAlgn="base">
              <a:spcBef>
                <a:spcPct val="0"/>
              </a:spcBef>
              <a:spcAft>
                <a:spcPct val="0"/>
              </a:spcAft>
              <a:defRPr/>
            </a:pPr>
            <a:endParaRPr lang="en-US" sz="2081" dirty="0">
              <a:gradFill>
                <a:gsLst>
                  <a:gs pos="0">
                    <a:srgbClr val="FFFFFF"/>
                  </a:gs>
                  <a:gs pos="100000">
                    <a:srgbClr val="FFFFFF"/>
                  </a:gs>
                </a:gsLst>
                <a:lin ang="5400000" scaled="0"/>
              </a:gradFill>
              <a:latin typeface="Segoe UI Semilight"/>
            </a:endParaRPr>
          </a:p>
        </p:txBody>
      </p:sp>
      <p:grpSp>
        <p:nvGrpSpPr>
          <p:cNvPr id="17" name="Group 16">
            <a:extLst>
              <a:ext uri="{FF2B5EF4-FFF2-40B4-BE49-F238E27FC236}">
                <a16:creationId xmlns:a16="http://schemas.microsoft.com/office/drawing/2014/main" id="{074C95DE-99DF-4B25-ACF2-C52C411174B2}"/>
              </a:ext>
            </a:extLst>
          </p:cNvPr>
          <p:cNvGrpSpPr/>
          <p:nvPr/>
        </p:nvGrpSpPr>
        <p:grpSpPr>
          <a:xfrm>
            <a:off x="1114878" y="2836558"/>
            <a:ext cx="4164787" cy="1816284"/>
            <a:chOff x="1066311" y="2707746"/>
            <a:chExt cx="5621313" cy="1780833"/>
          </a:xfrm>
        </p:grpSpPr>
        <p:sp>
          <p:nvSpPr>
            <p:cNvPr id="18" name="Rectangle 17">
              <a:extLst>
                <a:ext uri="{FF2B5EF4-FFF2-40B4-BE49-F238E27FC236}">
                  <a16:creationId xmlns:a16="http://schemas.microsoft.com/office/drawing/2014/main" id="{F3792549-7AB2-4FAB-9EA0-B06A7BC4B3B4}"/>
                </a:ext>
              </a:extLst>
            </p:cNvPr>
            <p:cNvSpPr/>
            <p:nvPr/>
          </p:nvSpPr>
          <p:spPr>
            <a:xfrm>
              <a:off x="1066313" y="2707746"/>
              <a:ext cx="2746310" cy="362123"/>
            </a:xfrm>
            <a:prstGeom prst="rect">
              <a:avLst/>
            </a:prstGeom>
          </p:spPr>
          <p:txBody>
            <a:bodyPr wrap="square" lIns="0" tIns="0" rIns="0" bIns="0">
              <a:spAutoFit/>
            </a:bodyPr>
            <a:lstStyle/>
            <a:p>
              <a:pPr defTabSz="951121">
                <a:spcAft>
                  <a:spcPts val="624"/>
                </a:spcAft>
                <a:defRPr/>
              </a:pPr>
              <a:r>
                <a:rPr lang="en-US" sz="2400" dirty="0">
                  <a:solidFill>
                    <a:srgbClr val="1A1A1A"/>
                  </a:solidFill>
                  <a:latin typeface="Segoe UI Semibold"/>
                  <a:cs typeface="Segoe UI" panose="020B0502040204020203" pitchFamily="34" charset="0"/>
                  <a:hlinkClick r:id="rId4"/>
                </a:rPr>
                <a:t>Learn more</a:t>
              </a:r>
              <a:endParaRPr lang="en-US" sz="2400" dirty="0">
                <a:solidFill>
                  <a:srgbClr val="1A1A1A"/>
                </a:solidFill>
                <a:latin typeface="Segoe UI Semibold"/>
                <a:cs typeface="Segoe UI" panose="020B0502040204020203" pitchFamily="34" charset="0"/>
              </a:endParaRPr>
            </a:p>
          </p:txBody>
        </p:sp>
        <p:sp>
          <p:nvSpPr>
            <p:cNvPr id="20" name="Rectangle 19">
              <a:extLst>
                <a:ext uri="{FF2B5EF4-FFF2-40B4-BE49-F238E27FC236}">
                  <a16:creationId xmlns:a16="http://schemas.microsoft.com/office/drawing/2014/main" id="{48C0269D-E277-47BE-AD1D-0DD94F2377C4}"/>
                </a:ext>
              </a:extLst>
            </p:cNvPr>
            <p:cNvSpPr/>
            <p:nvPr/>
          </p:nvSpPr>
          <p:spPr>
            <a:xfrm>
              <a:off x="1066311" y="3296591"/>
              <a:ext cx="5621313" cy="1191988"/>
            </a:xfrm>
            <a:prstGeom prst="rect">
              <a:avLst/>
            </a:prstGeom>
          </p:spPr>
          <p:txBody>
            <a:bodyPr wrap="square" lIns="0" tIns="0" rIns="0" bIns="0">
              <a:spAutoFit/>
            </a:bodyPr>
            <a:lstStyle/>
            <a:p>
              <a:pPr defTabSz="951121">
                <a:spcBef>
                  <a:spcPts val="1248"/>
                </a:spcBef>
                <a:spcAft>
                  <a:spcPts val="624"/>
                </a:spcAft>
                <a:buSzPts val="1000"/>
                <a:tabLst>
                  <a:tab pos="466209" algn="l"/>
                </a:tabLst>
                <a:defRPr/>
              </a:pPr>
              <a:r>
                <a:rPr lang="en-US" sz="2400" dirty="0">
                  <a:solidFill>
                    <a:srgbClr val="1A1A1A"/>
                  </a:solidFill>
                  <a:latin typeface="Segoe UI Semibold"/>
                  <a:cs typeface="Segoe UI" panose="020B0502040204020203" pitchFamily="34" charset="0"/>
                  <a:hlinkClick r:id="rId5"/>
                </a:rPr>
                <a:t>Start using the service</a:t>
              </a:r>
              <a:endParaRPr lang="en-US" sz="2400" dirty="0">
                <a:solidFill>
                  <a:srgbClr val="1A1A1A"/>
                </a:solidFill>
                <a:latin typeface="Segoe UI Semibold"/>
                <a:cs typeface="Segoe UI" panose="020B0502040204020203" pitchFamily="34" charset="0"/>
              </a:endParaRPr>
            </a:p>
            <a:p>
              <a:pPr defTabSz="951121">
                <a:spcBef>
                  <a:spcPts val="1248"/>
                </a:spcBef>
                <a:spcAft>
                  <a:spcPts val="624"/>
                </a:spcAft>
                <a:buSzPts val="1000"/>
                <a:tabLst>
                  <a:tab pos="466209" algn="l"/>
                </a:tabLst>
                <a:defRPr/>
              </a:pPr>
              <a:r>
                <a:rPr lang="en-US" sz="2400" dirty="0">
                  <a:solidFill>
                    <a:srgbClr val="1A1A1A"/>
                  </a:solidFill>
                  <a:latin typeface="Segoe UI Semibold"/>
                  <a:cs typeface="Segoe UI" panose="020B0502040204020203" pitchFamily="34" charset="0"/>
                  <a:hlinkClick r:id="rId6"/>
                </a:rPr>
                <a:t>Additional internal resources</a:t>
              </a:r>
              <a:r>
                <a:rPr lang="en-US" sz="2400" dirty="0">
                  <a:solidFill>
                    <a:srgbClr val="1A1A1A"/>
                  </a:solidFill>
                  <a:latin typeface="Segoe UI Semibold"/>
                  <a:cs typeface="Segoe UI" panose="020B0502040204020203" pitchFamily="34" charset="0"/>
                </a:rPr>
                <a:t> </a:t>
              </a:r>
              <a:r>
                <a:rPr lang="en-US" sz="1600" dirty="0">
                  <a:solidFill>
                    <a:srgbClr val="1A1A1A"/>
                  </a:solidFill>
                  <a:latin typeface="Segoe UI Semibold"/>
                  <a:cs typeface="Segoe UI" panose="020B0502040204020203" pitchFamily="34" charset="0"/>
                </a:rPr>
                <a:t>[MSFT INTERNAL]</a:t>
              </a:r>
              <a:endParaRPr lang="en-US" sz="2400" dirty="0">
                <a:solidFill>
                  <a:srgbClr val="1A1A1A"/>
                </a:solidFill>
                <a:latin typeface="Segoe UI Semibold"/>
                <a:cs typeface="Segoe UI" panose="020B0502040204020203" pitchFamily="34" charset="0"/>
              </a:endParaRPr>
            </a:p>
          </p:txBody>
        </p:sp>
      </p:grpSp>
      <p:sp>
        <p:nvSpPr>
          <p:cNvPr id="21" name="Title 16">
            <a:extLst>
              <a:ext uri="{FF2B5EF4-FFF2-40B4-BE49-F238E27FC236}">
                <a16:creationId xmlns:a16="http://schemas.microsoft.com/office/drawing/2014/main" id="{42C0FF11-5B99-4368-B0DF-D01A0FF3CAAB}"/>
              </a:ext>
            </a:extLst>
          </p:cNvPr>
          <p:cNvSpPr txBox="1">
            <a:spLocks/>
          </p:cNvSpPr>
          <p:nvPr/>
        </p:nvSpPr>
        <p:spPr>
          <a:xfrm>
            <a:off x="1114878" y="1480261"/>
            <a:ext cx="4315732" cy="772148"/>
          </a:xfrm>
          <a:prstGeom prst="rect">
            <a:avLst/>
          </a:prstGeom>
        </p:spPr>
        <p:txBody>
          <a:bodyPr vert="horz" wrap="square" lIns="0" tIns="167869"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defTabSz="932563">
              <a:defRPr/>
            </a:pPr>
            <a:r>
              <a:rPr lang="en-US" sz="3199" spc="-150" dirty="0">
                <a:latin typeface="Segoe UI Semibold"/>
              </a:rPr>
              <a:t>Taking the next step</a:t>
            </a:r>
          </a:p>
        </p:txBody>
      </p:sp>
    </p:spTree>
    <p:extLst>
      <p:ext uri="{BB962C8B-B14F-4D97-AF65-F5344CB8AC3E}">
        <p14:creationId xmlns:p14="http://schemas.microsoft.com/office/powerpoint/2010/main" val="4061106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16"/>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16"/>
                                        </p:tgtEl>
                                      </p:cBhvr>
                                      <p:by x="0" y="0"/>
                                    </p:animScale>
                                  </p:childTnLst>
                                </p:cTn>
                              </p:par>
                              <p:par>
                                <p:cTn id="9" presetID="42" presetClass="path" presetSubtype="0" decel="100000" fill="hold" grpId="2" nodeType="withEffect">
                                  <p:stCondLst>
                                    <p:cond delay="500"/>
                                  </p:stCondLst>
                                  <p:childTnLst>
                                    <p:animMotion origin="layout" path="M -3.95711E-7 0 L -0.20998 0.37335 " pathEditMode="relative" rAng="0" ptsTypes="AA">
                                      <p:cBhvr>
                                        <p:cTn id="10" dur="500" spd="-100000" fill="hold"/>
                                        <p:tgtEl>
                                          <p:spTgt spid="16"/>
                                        </p:tgtEl>
                                        <p:attrNameLst>
                                          <p:attrName>ppt_x</p:attrName>
                                          <p:attrName>ppt_y</p:attrName>
                                        </p:attrNameLst>
                                      </p:cBhvr>
                                      <p:rCtr x="-10505" y="18656"/>
                                    </p:animMotion>
                                  </p:childTnLst>
                                </p:cTn>
                              </p:par>
                              <p:par>
                                <p:cTn id="11" presetID="10" presetClass="entr" presetSubtype="0" fill="hold" grpId="0" nodeType="withEffect">
                                  <p:stCondLst>
                                    <p:cond delay="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250"/>
                                        <p:tgtEl>
                                          <p:spTgt spid="21"/>
                                        </p:tgtEl>
                                      </p:cBhvr>
                                    </p:animEffect>
                                  </p:childTnLst>
                                </p:cTn>
                              </p:par>
                              <p:par>
                                <p:cTn id="14" presetID="35" presetClass="path" presetSubtype="0" decel="100000" fill="hold" grpId="1" nodeType="withEffect">
                                  <p:stCondLst>
                                    <p:cond delay="550"/>
                                  </p:stCondLst>
                                  <p:childTnLst>
                                    <p:animMotion origin="layout" path="M 1.95558E-6 -1.64321E-6 L -0.12267 -1.64321E-6 " pathEditMode="relative" rAng="0" ptsTypes="AA">
                                      <p:cBhvr>
                                        <p:cTn id="15" dur="500" spd="-100000" fill="hold"/>
                                        <p:tgtEl>
                                          <p:spTgt spid="21"/>
                                        </p:tgtEl>
                                        <p:attrNameLst>
                                          <p:attrName>ppt_x</p:attrName>
                                          <p:attrName>ppt_y</p:attrName>
                                        </p:attrNameLst>
                                      </p:cBhvr>
                                      <p:rCtr x="-6140" y="0"/>
                                    </p:animMotion>
                                  </p:childTnLst>
                                </p:cTn>
                              </p:par>
                              <p:par>
                                <p:cTn id="16" presetID="10" presetClass="entr" presetSubtype="0" fill="hold" nodeType="withEffect">
                                  <p:stCondLst>
                                    <p:cond delay="8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250"/>
                                        <p:tgtEl>
                                          <p:spTgt spid="17"/>
                                        </p:tgtEl>
                                      </p:cBhvr>
                                    </p:animEffect>
                                  </p:childTnLst>
                                </p:cTn>
                              </p:par>
                              <p:par>
                                <p:cTn id="19" presetID="35" presetClass="path" presetSubtype="0" decel="100000" fill="hold" nodeType="withEffect">
                                  <p:stCondLst>
                                    <p:cond delay="550"/>
                                  </p:stCondLst>
                                  <p:childTnLst>
                                    <p:animMotion origin="layout" path="M -4.50345E-6 -3.13209E-6 L -0.12267 -3.13209E-6 " pathEditMode="relative" rAng="0" ptsTypes="AA">
                                      <p:cBhvr>
                                        <p:cTn id="20" dur="500" spd="-100000" fill="hold"/>
                                        <p:tgtEl>
                                          <p:spTgt spid="17"/>
                                        </p:tgtEl>
                                        <p:attrNameLst>
                                          <p:attrName>ppt_x</p:attrName>
                                          <p:attrName>ppt_y</p:attrName>
                                        </p:attrNameLst>
                                      </p:cBhvr>
                                      <p:rCtr x="-61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1" grpId="0"/>
      <p:bldP spid="21"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AE714E-1883-494F-9ADD-A3CFCC49A8A2}"/>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7697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QjovMIEXT.i7kQb3GlRdng"/>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3.xml><?xml version="1.0" encoding="utf-8"?>
<a:theme xmlns:a="http://schemas.openxmlformats.org/drawingml/2006/main" name="9-51052_Microsoft_Inspire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F8511A76-C58D-451D-A0C8-44AE0B792ECE}"/>
    </a:ext>
  </a:extLst>
</a:theme>
</file>

<file path=ppt/theme/theme4.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gnite PowerPoint Template 2019 (1).pptx" id="{978A29C7-CBCE-4B75-A3E1-974122E0A309}" vid="{9A08A301-13D3-4C00-9919-376B948250C9}"/>
    </a:ext>
  </a:extLst>
</a:theme>
</file>

<file path=ppt/theme/theme5.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24ce65f2-f4ee-4734-b023-07c740501d9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63FA498C683E94696A9F9E86390AA5F" ma:contentTypeVersion="5" ma:contentTypeDescription="Create a new document." ma:contentTypeScope="" ma:versionID="91abef37ac3c4a289a82c715eca548e5">
  <xsd:schema xmlns:xsd="http://www.w3.org/2001/XMLSchema" xmlns:xs="http://www.w3.org/2001/XMLSchema" xmlns:p="http://schemas.microsoft.com/office/2006/metadata/properties" xmlns:ns2="24ce65f2-f4ee-4734-b023-07c740501d91" targetNamespace="http://schemas.microsoft.com/office/2006/metadata/properties" ma:root="true" ma:fieldsID="93780468c6c271b3523095b5e6847ddd" ns2:_="">
    <xsd:import namespace="24ce65f2-f4ee-4734-b023-07c740501d9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ce65f2-f4ee-4734-b023-07c740501d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C74E42-4DA0-4696-9A0C-905D0B532915}">
  <ds:schemaRefs>
    <ds:schemaRef ds:uri="http://schemas.microsoft.com/office/2006/metadata/properties"/>
    <ds:schemaRef ds:uri="http://schemas.microsoft.com/office/infopath/2007/PartnerControls"/>
    <ds:schemaRef ds:uri="9f6dace1-6bcf-40b1-966b-8880a9b81001"/>
  </ds:schemaRefs>
</ds:datastoreItem>
</file>

<file path=customXml/itemProps2.xml><?xml version="1.0" encoding="utf-8"?>
<ds:datastoreItem xmlns:ds="http://schemas.openxmlformats.org/officeDocument/2006/customXml" ds:itemID="{F7A42A44-9AEA-4CC1-A24B-6FA069E4A662}">
  <ds:schemaRefs>
    <ds:schemaRef ds:uri="http://schemas.microsoft.com/sharepoint/v3/contenttype/forms"/>
  </ds:schemaRefs>
</ds:datastoreItem>
</file>

<file path=customXml/itemProps3.xml><?xml version="1.0" encoding="utf-8"?>
<ds:datastoreItem xmlns:ds="http://schemas.openxmlformats.org/officeDocument/2006/customXml" ds:itemID="{DA93A5A9-3F50-4FD3-ACF7-CC708D0B9D79}"/>
</file>

<file path=docProps/app.xml><?xml version="1.0" encoding="utf-8"?>
<Properties xmlns="http://schemas.openxmlformats.org/officeDocument/2006/extended-properties" xmlns:vt="http://schemas.openxmlformats.org/officeDocument/2006/docPropsVTypes">
  <Template>Microsoft_365_Powerpoint_template</Template>
  <TotalTime>0</TotalTime>
  <Words>998</Words>
  <Application>Microsoft Office PowerPoint</Application>
  <PresentationFormat>Custom</PresentationFormat>
  <Paragraphs>155</Paragraphs>
  <Slides>9</Slides>
  <Notes>9</Notes>
  <HiddenSlides>0</HiddenSlides>
  <MMClips>0</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1</vt:i4>
      </vt:variant>
      <vt:variant>
        <vt:lpstr>Slide Titles</vt:lpstr>
      </vt:variant>
      <vt:variant>
        <vt:i4>9</vt:i4>
      </vt:variant>
    </vt:vector>
  </HeadingPairs>
  <TitlesOfParts>
    <vt:vector size="27" baseType="lpstr">
      <vt:lpstr>Arial</vt:lpstr>
      <vt:lpstr>Calibri</vt:lpstr>
      <vt:lpstr>Calibri Light</vt:lpstr>
      <vt:lpstr>Consolas</vt:lpstr>
      <vt:lpstr>Metropolis</vt:lpstr>
      <vt:lpstr>Segoe UI</vt:lpstr>
      <vt:lpstr>Segoe UI </vt:lpstr>
      <vt:lpstr>Segoe UI Light</vt:lpstr>
      <vt:lpstr>Segoe UI Semibold</vt:lpstr>
      <vt:lpstr>Segoe UI Semilight</vt:lpstr>
      <vt:lpstr>Times New Roman</vt:lpstr>
      <vt:lpstr>Wingdings</vt:lpstr>
      <vt:lpstr>Microsoft 365 PPT Template - 2018</vt:lpstr>
      <vt:lpstr>1_WHITE TEMPLATE</vt:lpstr>
      <vt:lpstr>9-51052_Microsoft_Inspire_Template_Light</vt:lpstr>
      <vt:lpstr>White Template</vt:lpstr>
      <vt:lpstr>1_Microsoft 365 PPT Template - 2018</vt:lpstr>
      <vt:lpstr>think-cell Slide</vt:lpstr>
      <vt:lpstr>Microsoft Windows  Virtual Desktop </vt:lpstr>
      <vt:lpstr>When is virtualization useful?</vt:lpstr>
      <vt:lpstr>Windows Virtual Desktop is available worldwide</vt:lpstr>
      <vt:lpstr>Many can access Windows Virtual Desktop with their current licenses</vt:lpstr>
      <vt:lpstr>Citrix + Windows Virtual Desktop</vt:lpstr>
      <vt:lpstr>VMware Horizon Cloud on Microsoft Azure</vt:lpstr>
      <vt:lpstr>The growing Windows Virtual Desktop partner ecosystem</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Virtual Desktop L100 Overview Presentation</dc:title>
  <dc:creator/>
  <cp:keywords/>
  <dc:description/>
  <cp:lastModifiedBy/>
  <cp:revision>9</cp:revision>
  <dcterms:created xsi:type="dcterms:W3CDTF">2018-09-22T03:28:53Z</dcterms:created>
  <dcterms:modified xsi:type="dcterms:W3CDTF">2020-05-11T16:43:42Z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0x010100663FA498C683E94696A9F9E86390AA5F</vt:lpwstr>
  </property>
  <property fmtid="{D5CDD505-2E9C-101B-9397-08002B2CF9AE}" pid="3" name="_dlc_policyId">
    <vt:lpwstr/>
  </property>
  <property fmtid="{D5CDD505-2E9C-101B-9397-08002B2CF9AE}" pid="4" name="ItemRetentionFormula">
    <vt:lpwstr/>
  </property>
  <property fmtid="{D5CDD505-2E9C-101B-9397-08002B2CF9AE}" pid="5" name="_dlc_DocIdItemGuid">
    <vt:lpwstr>9ba9cc5a-1973-458b-924f-1f438a521ced</vt:lpwstr>
  </property>
  <property fmtid="{D5CDD505-2E9C-101B-9397-08002B2CF9AE}" pid="6" name="of67e5d4b76f4a9db8769983fda9cec0">
    <vt:lpwstr/>
  </property>
  <property fmtid="{D5CDD505-2E9C-101B-9397-08002B2CF9AE}" pid="7" name="TaxKeyword">
    <vt:lpwstr/>
  </property>
  <property fmtid="{D5CDD505-2E9C-101B-9397-08002B2CF9AE}" pid="8" name="NewsType">
    <vt:lpwstr/>
  </property>
  <property fmtid="{D5CDD505-2E9C-101B-9397-08002B2CF9AE}" pid="9" name="Region">
    <vt:lpwstr/>
  </property>
  <property fmtid="{D5CDD505-2E9C-101B-9397-08002B2CF9AE}" pid="10" name="ItemType">
    <vt:lpwstr>45;#presentations|317da5a4-398e-4c38-b265-afd519770055</vt:lpwstr>
  </property>
  <property fmtid="{D5CDD505-2E9C-101B-9397-08002B2CF9AE}" pid="11" name="Confidentiality">
    <vt:lpwstr>38;#customer ready|8986c41d-21c5-4f8f-8a12-ea4625b46858</vt:lpwstr>
  </property>
  <property fmtid="{D5CDD505-2E9C-101B-9397-08002B2CF9AE}" pid="12" name="Industries">
    <vt:lpwstr/>
  </property>
  <property fmtid="{D5CDD505-2E9C-101B-9397-08002B2CF9AE}" pid="13" name="MSProducts">
    <vt:lpwstr/>
  </property>
  <property fmtid="{D5CDD505-2E9C-101B-9397-08002B2CF9AE}" pid="14" name="Competitors">
    <vt:lpwstr/>
  </property>
  <property fmtid="{D5CDD505-2E9C-101B-9397-08002B2CF9AE}" pid="15" name="SMSGDomain">
    <vt:lpwstr>1063;#Gear Up|5bd03d8b-c198-4367-bd72-be9dad12d703</vt:lpwstr>
  </property>
  <property fmtid="{D5CDD505-2E9C-101B-9397-08002B2CF9AE}" pid="16" name="ExperienceContentType">
    <vt:lpwstr/>
  </property>
  <property fmtid="{D5CDD505-2E9C-101B-9397-08002B2CF9AE}" pid="17" name="BusinessArchitecture">
    <vt:lpwstr/>
  </property>
  <property fmtid="{D5CDD505-2E9C-101B-9397-08002B2CF9AE}" pid="18" name="Products">
    <vt:lpwstr>1270;#Windows Virtual PC|82b14654-ef9b-4403-8d0e-46cf4d29d255</vt:lpwstr>
  </property>
  <property fmtid="{D5CDD505-2E9C-101B-9397-08002B2CF9AE}" pid="19" name="MSPhysicalGeography">
    <vt:lpwstr/>
  </property>
  <property fmtid="{D5CDD505-2E9C-101B-9397-08002B2CF9AE}" pid="20" name="EnterpriseDomainTags">
    <vt:lpwstr/>
  </property>
  <property fmtid="{D5CDD505-2E9C-101B-9397-08002B2CF9AE}" pid="21" name="j3562c58ee414e028925bc902cfc01a1">
    <vt:lpwstr/>
  </property>
  <property fmtid="{D5CDD505-2E9C-101B-9397-08002B2CF9AE}" pid="22" name="la4444b61d19467597d63190b69ac227">
    <vt:lpwstr/>
  </property>
  <property fmtid="{D5CDD505-2E9C-101B-9397-08002B2CF9AE}" pid="23" name="Segments">
    <vt:lpwstr/>
  </property>
  <property fmtid="{D5CDD505-2E9C-101B-9397-08002B2CF9AE}" pid="24" name="Partners">
    <vt:lpwstr/>
  </property>
  <property fmtid="{D5CDD505-2E9C-101B-9397-08002B2CF9AE}" pid="25" name="ActivitiesAndPrograms">
    <vt:lpwstr/>
  </property>
  <property fmtid="{D5CDD505-2E9C-101B-9397-08002B2CF9AE}" pid="26" name="l6f004f21209409da86a713c0f24627d">
    <vt:lpwstr/>
  </property>
  <property fmtid="{D5CDD505-2E9C-101B-9397-08002B2CF9AE}" pid="27" name="Topics">
    <vt:lpwstr>26;#hub subset|c6bfd112-b986-4a0a-aa8d-90e767bfdfa6</vt:lpwstr>
  </property>
  <property fmtid="{D5CDD505-2E9C-101B-9397-08002B2CF9AE}" pid="28" name="Groups">
    <vt:lpwstr/>
  </property>
  <property fmtid="{D5CDD505-2E9C-101B-9397-08002B2CF9AE}" pid="29" name="MSProductsTaxHTField0">
    <vt:lpwstr/>
  </property>
  <property fmtid="{D5CDD505-2E9C-101B-9397-08002B2CF9AE}" pid="30" name="Languages">
    <vt:lpwstr/>
  </property>
  <property fmtid="{D5CDD505-2E9C-101B-9397-08002B2CF9AE}" pid="31" name="e8080b0481964c759b2c36ae49591b31">
    <vt:lpwstr/>
  </property>
  <property fmtid="{D5CDD505-2E9C-101B-9397-08002B2CF9AE}" pid="32" name="TechnicalLevel">
    <vt:lpwstr/>
  </property>
  <property fmtid="{D5CDD505-2E9C-101B-9397-08002B2CF9AE}" pid="33" name="Audiences">
    <vt:lpwstr/>
  </property>
  <property fmtid="{D5CDD505-2E9C-101B-9397-08002B2CF9AE}" pid="34" name="ldac8aee9d1f469e8cd8c3f8d6a615f2">
    <vt:lpwstr/>
  </property>
  <property fmtid="{D5CDD505-2E9C-101B-9397-08002B2CF9AE}" pid="35" name="EmployeeRole">
    <vt:lpwstr/>
  </property>
  <property fmtid="{D5CDD505-2E9C-101B-9397-08002B2CF9AE}" pid="36" name="NewsTopic">
    <vt:lpwstr/>
  </property>
  <property fmtid="{D5CDD505-2E9C-101B-9397-08002B2CF9AE}" pid="37" name="Roles">
    <vt:lpwstr/>
  </property>
  <property fmtid="{D5CDD505-2E9C-101B-9397-08002B2CF9AE}" pid="38" name="NewsSource">
    <vt:lpwstr/>
  </property>
  <property fmtid="{D5CDD505-2E9C-101B-9397-08002B2CF9AE}" pid="39" name="SMSGTags">
    <vt:lpwstr/>
  </property>
  <property fmtid="{D5CDD505-2E9C-101B-9397-08002B2CF9AE}" pid="40" name="_docset_NoMedatataSyncRequired">
    <vt:lpwstr>False</vt:lpwstr>
  </property>
  <property fmtid="{D5CDD505-2E9C-101B-9397-08002B2CF9AE}" pid="41" name="SharedWithUsers">
    <vt:lpwstr>15978;#Husni Mohd Suhaimi;#31982;#Ilkka Kaskisaari</vt:lpwstr>
  </property>
  <property fmtid="{D5CDD505-2E9C-101B-9397-08002B2CF9AE}" pid="42" name="MSIP_Label_f42aa342-8706-4288-bd11-ebb85995028c_Enabled">
    <vt:lpwstr>True</vt:lpwstr>
  </property>
  <property fmtid="{D5CDD505-2E9C-101B-9397-08002B2CF9AE}" pid="43" name="MSIP_Label_f42aa342-8706-4288-bd11-ebb85995028c_SiteId">
    <vt:lpwstr>72f988bf-86f1-41af-91ab-2d7cd011db47</vt:lpwstr>
  </property>
  <property fmtid="{D5CDD505-2E9C-101B-9397-08002B2CF9AE}" pid="44" name="MSIP_Label_f42aa342-8706-4288-bd11-ebb85995028c_Owner">
    <vt:lpwstr>gisharm@microsoft.com</vt:lpwstr>
  </property>
  <property fmtid="{D5CDD505-2E9C-101B-9397-08002B2CF9AE}" pid="45" name="MSIP_Label_f42aa342-8706-4288-bd11-ebb85995028c_SetDate">
    <vt:lpwstr>2019-03-12T16:25:51.2821760Z</vt:lpwstr>
  </property>
  <property fmtid="{D5CDD505-2E9C-101B-9397-08002B2CF9AE}" pid="46" name="MSIP_Label_f42aa342-8706-4288-bd11-ebb85995028c_Name">
    <vt:lpwstr>General</vt:lpwstr>
  </property>
  <property fmtid="{D5CDD505-2E9C-101B-9397-08002B2CF9AE}" pid="47" name="MSIP_Label_f42aa342-8706-4288-bd11-ebb85995028c_Application">
    <vt:lpwstr>Microsoft Azure Information Protection</vt:lpwstr>
  </property>
  <property fmtid="{D5CDD505-2E9C-101B-9397-08002B2CF9AE}" pid="48" name="MSIP_Label_f42aa342-8706-4288-bd11-ebb85995028c_ActionId">
    <vt:lpwstr>b10f6232-f33b-4fbc-b92d-c578521d947b</vt:lpwstr>
  </property>
  <property fmtid="{D5CDD505-2E9C-101B-9397-08002B2CF9AE}" pid="49" name="MSIP_Label_f42aa342-8706-4288-bd11-ebb85995028c_Extended_MSFT_Method">
    <vt:lpwstr>Automatic</vt:lpwstr>
  </property>
  <property fmtid="{D5CDD505-2E9C-101B-9397-08002B2CF9AE}" pid="50" name="Sensitivity">
    <vt:lpwstr>General</vt:lpwstr>
  </property>
  <property fmtid="{D5CDD505-2E9C-101B-9397-08002B2CF9AE}" pid="51" name="SMSG Items">
    <vt:lpwstr>1260;#documents|e037ed84-7d8e-4cbb-9c8f-61e80301a44f</vt:lpwstr>
  </property>
  <property fmtid="{D5CDD505-2E9C-101B-9397-08002B2CF9AE}" pid="52" name="Solution Areas">
    <vt:lpwstr>1299;#Modern Workplace|39df01a3-82cd-47ef-b6b1-408d453c91ef</vt:lpwstr>
  </property>
  <property fmtid="{D5CDD505-2E9C-101B-9397-08002B2CF9AE}" pid="53" name="MSProfessions">
    <vt:lpwstr/>
  </property>
  <property fmtid="{D5CDD505-2E9C-101B-9397-08002B2CF9AE}" pid="54" name="_CopySource">
    <vt:lpwstr>http://null</vt:lpwstr>
  </property>
</Properties>
</file>